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69" r:id="rId2"/>
  </p:sldMasterIdLst>
  <p:notesMasterIdLst>
    <p:notesMasterId r:id="rId46"/>
  </p:notesMasterIdLst>
  <p:handoutMasterIdLst>
    <p:handoutMasterId r:id="rId47"/>
  </p:handoutMasterIdLst>
  <p:sldIdLst>
    <p:sldId id="542" r:id="rId3"/>
    <p:sldId id="704" r:id="rId4"/>
    <p:sldId id="4469" r:id="rId5"/>
    <p:sldId id="4462" r:id="rId6"/>
    <p:sldId id="4465" r:id="rId7"/>
    <p:sldId id="4467" r:id="rId8"/>
    <p:sldId id="608" r:id="rId9"/>
    <p:sldId id="4468" r:id="rId10"/>
    <p:sldId id="4451" r:id="rId11"/>
    <p:sldId id="4484" r:id="rId12"/>
    <p:sldId id="4452" r:id="rId13"/>
    <p:sldId id="4434" r:id="rId14"/>
    <p:sldId id="691" r:id="rId15"/>
    <p:sldId id="4470" r:id="rId16"/>
    <p:sldId id="288" r:id="rId17"/>
    <p:sldId id="685" r:id="rId18"/>
    <p:sldId id="683" r:id="rId19"/>
    <p:sldId id="4436" r:id="rId20"/>
    <p:sldId id="4485" r:id="rId21"/>
    <p:sldId id="4472" r:id="rId22"/>
    <p:sldId id="4455" r:id="rId23"/>
    <p:sldId id="4473" r:id="rId24"/>
    <p:sldId id="4437" r:id="rId25"/>
    <p:sldId id="4474" r:id="rId26"/>
    <p:sldId id="4475" r:id="rId27"/>
    <p:sldId id="423" r:id="rId28"/>
    <p:sldId id="4461" r:id="rId29"/>
    <p:sldId id="4481" r:id="rId30"/>
    <p:sldId id="4480" r:id="rId31"/>
    <p:sldId id="4476" r:id="rId32"/>
    <p:sldId id="4477" r:id="rId33"/>
    <p:sldId id="1305" r:id="rId34"/>
    <p:sldId id="4478" r:id="rId35"/>
    <p:sldId id="4479" r:id="rId36"/>
    <p:sldId id="4431" r:id="rId37"/>
    <p:sldId id="4439" r:id="rId38"/>
    <p:sldId id="1309" r:id="rId39"/>
    <p:sldId id="4456" r:id="rId40"/>
    <p:sldId id="4454" r:id="rId41"/>
    <p:sldId id="4486" r:id="rId42"/>
    <p:sldId id="289" r:id="rId43"/>
    <p:sldId id="280" r:id="rId44"/>
    <p:sldId id="611" r:id="rId45"/>
  </p:sldIdLst>
  <p:sldSz cx="9144000" cy="6858000" type="screen4x3"/>
  <p:notesSz cx="7302500" cy="9586913"/>
  <p:custDataLst>
    <p:tags r:id="rId48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 Narrow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Arial Narrow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Arial Narrow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Arial Narrow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Arial Narrow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00"/>
    <a:srgbClr val="FF8AAB"/>
    <a:srgbClr val="FF6C5E"/>
    <a:srgbClr val="B7FF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7614" autoAdjust="0"/>
    <p:restoredTop sz="94653"/>
  </p:normalViewPr>
  <p:slideViewPr>
    <p:cSldViewPr snapToObjects="1">
      <p:cViewPr varScale="1">
        <p:scale>
          <a:sx n="70" d="100"/>
          <a:sy n="70" d="100"/>
        </p:scale>
        <p:origin x="18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ags" Target="tags/tag1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>
            <a:extLst>
              <a:ext uri="{FF2B5EF4-FFF2-40B4-BE49-F238E27FC236}">
                <a16:creationId xmlns:a16="http://schemas.microsoft.com/office/drawing/2014/main" id="{93606838-62BA-634B-9B43-031B16521F6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defTabSz="96520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DAC 2001 Tutorial</a:t>
            </a:r>
          </a:p>
        </p:txBody>
      </p:sp>
      <p:sp>
        <p:nvSpPr>
          <p:cNvPr id="252931" name="Rectangle 3">
            <a:extLst>
              <a:ext uri="{FF2B5EF4-FFF2-40B4-BE49-F238E27FC236}">
                <a16:creationId xmlns:a16="http://schemas.microsoft.com/office/drawing/2014/main" id="{1379D897-A7DE-3C47-8BA2-C547FC082E9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71950" y="0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>
            <a:lvl1pPr algn="r" defTabSz="96520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2932" name="Rectangle 4">
            <a:extLst>
              <a:ext uri="{FF2B5EF4-FFF2-40B4-BE49-F238E27FC236}">
                <a16:creationId xmlns:a16="http://schemas.microsoft.com/office/drawing/2014/main" id="{E695D54D-C59C-D745-916B-4344A0E101C6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defTabSz="965200">
              <a:defRPr sz="1200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©R.A. Rutenbar, 2001</a:t>
            </a:r>
          </a:p>
        </p:txBody>
      </p:sp>
      <p:sp>
        <p:nvSpPr>
          <p:cNvPr id="252933" name="Rectangle 5">
            <a:extLst>
              <a:ext uri="{FF2B5EF4-FFF2-40B4-BE49-F238E27FC236}">
                <a16:creationId xmlns:a16="http://schemas.microsoft.com/office/drawing/2014/main" id="{91924BA3-4E83-BB4D-BC12-DCD7E73B71C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71950" y="9091613"/>
            <a:ext cx="3130550" cy="48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22" tIns="48211" rIns="96422" bIns="48211" numCol="1" anchor="b" anchorCtr="0" compatLnSpc="1">
            <a:prstTxWarp prst="textNoShape">
              <a:avLst/>
            </a:prstTxWarp>
          </a:bodyPr>
          <a:lstStyle>
            <a:lvl1pPr algn="r" defTabSz="96520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9BA66BDB-A966-0B4E-921E-B5374247E8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78" name="Rectangle 2">
            <a:extLst>
              <a:ext uri="{FF2B5EF4-FFF2-40B4-BE49-F238E27FC236}">
                <a16:creationId xmlns:a16="http://schemas.microsoft.com/office/drawing/2014/main" id="{FDB9E674-2DC6-B34D-B4F4-640BCB3E70E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79" name="Rectangle 3">
            <a:extLst>
              <a:ext uri="{FF2B5EF4-FFF2-40B4-BE49-F238E27FC236}">
                <a16:creationId xmlns:a16="http://schemas.microsoft.com/office/drawing/2014/main" id="{A8AE672F-5155-A440-AA6A-E621E1432A1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54A9A80-52F6-984D-B5A0-A6594D5D0EF3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8581" name="Rectangle 5">
            <a:extLst>
              <a:ext uri="{FF2B5EF4-FFF2-40B4-BE49-F238E27FC236}">
                <a16:creationId xmlns:a16="http://schemas.microsoft.com/office/drawing/2014/main" id="{BC8C197B-0126-BE49-853F-7958A338089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08582" name="Rectangle 6">
            <a:extLst>
              <a:ext uri="{FF2B5EF4-FFF2-40B4-BE49-F238E27FC236}">
                <a16:creationId xmlns:a16="http://schemas.microsoft.com/office/drawing/2014/main" id="{C72DA90D-0B1D-474B-B456-97C02BB51BE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8583" name="Rectangle 7">
            <a:extLst>
              <a:ext uri="{FF2B5EF4-FFF2-40B4-BE49-F238E27FC236}">
                <a16:creationId xmlns:a16="http://schemas.microsoft.com/office/drawing/2014/main" id="{EFEBE265-82B3-4A45-87ED-894E64F2883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Times New Roman" pitchFamily="18" charset="0"/>
              </a:defRPr>
            </a:lvl1pPr>
          </a:lstStyle>
          <a:p>
            <a:pPr>
              <a:defRPr/>
            </a:pPr>
            <a:fld id="{02FE7E09-3D77-CB41-949B-60591242B0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Slide Image Placeholder 1">
            <a:extLst>
              <a:ext uri="{FF2B5EF4-FFF2-40B4-BE49-F238E27FC236}">
                <a16:creationId xmlns:a16="http://schemas.microsoft.com/office/drawing/2014/main" id="{293B6921-905A-A741-93B0-6DF2DA51E53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6" name="Notes Placeholder 2">
            <a:extLst>
              <a:ext uri="{FF2B5EF4-FFF2-40B4-BE49-F238E27FC236}">
                <a16:creationId xmlns:a16="http://schemas.microsoft.com/office/drawing/2014/main" id="{E4652159-39AE-DE46-A12D-28FF9B45FA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6147" name="Slide Number Placeholder 3">
            <a:extLst>
              <a:ext uri="{FF2B5EF4-FFF2-40B4-BE49-F238E27FC236}">
                <a16:creationId xmlns:a16="http://schemas.microsoft.com/office/drawing/2014/main" id="{7A164F34-AB82-2848-B384-AC7B4437532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9pPr>
          </a:lstStyle>
          <a:p>
            <a:fld id="{76379729-9904-FE48-AF89-FEDB99F20A1E}" type="slidenum">
              <a:rPr lang="en-US" altLang="en-US" sz="1200" b="0" smtClean="0">
                <a:latin typeface="Times New Roman" panose="02020603050405020304" pitchFamily="18" charset="0"/>
              </a:rPr>
              <a:pPr/>
              <a:t>1</a:t>
            </a:fld>
            <a:endParaRPr lang="en-US" altLang="en-US" sz="1200" b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8" name="Google Shape;388;p16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stores back in higher-level caches depends on your write-miss policy (write allocate or no-write allocate).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16:notes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42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16:notes"/>
          <p:cNvSpPr txBox="1">
            <a:spLocks noGrp="1"/>
          </p:cNvSpPr>
          <p:nvPr>
            <p:ph type="dt" idx="10"/>
          </p:nvPr>
        </p:nvSpPr>
        <p:spPr>
          <a:xfrm>
            <a:off x="4143587" y="0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7067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/>
              <a:t>First of all, a N-way set associative cache will need N comparators instead of just one comparator (use the right side of the diagram for direct mapped cache).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A N-way set associative cache will also be slower than a direct mapped cache because of this extra multiplexer delay.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Finally, for a N-way set associative cache, the data will be available AFTER the hit/miss signal becomes valid because the hit/mis is needed to control the data MUX.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For a direct mapped cache, that is everything before the MUX on the right or left side, the cache block will be available BEFORE the hit/miss signal (AND gate output) because the data does not have to go through the comparator.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This can be an important consideration because the processor can now go ahead and use the data  without  knowing if it is a Hit or Miss.  Just assume it is a hit.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Since cache hit rate is in the upper 90% range, you will be ahead of the game 90% of the time and for those 10% of the time that you  are wrong,  just make sure you can recover.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You cannot play this speculation game with a N-way set-associative cache because as I said earlier, the data will not be available to you until the hit/miss signal is valid.</a:t>
            </a:r>
          </a:p>
          <a:p>
            <a:pPr eaLnBrk="1" hangingPunct="1">
              <a:spcBef>
                <a:spcPct val="0"/>
              </a:spcBef>
            </a:pPr>
            <a:endParaRPr lang="en-US"/>
          </a:p>
          <a:p>
            <a:pPr eaLnBrk="1" hangingPunct="1">
              <a:spcBef>
                <a:spcPct val="0"/>
              </a:spcBef>
            </a:pPr>
            <a:r>
              <a:rPr lang="en-US"/>
              <a:t>+2 = 38 min. (Y:18)</a:t>
            </a:r>
          </a:p>
        </p:txBody>
      </p:sp>
    </p:spTree>
    <p:extLst>
      <p:ext uri="{BB962C8B-B14F-4D97-AF65-F5344CB8AC3E}">
        <p14:creationId xmlns:p14="http://schemas.microsoft.com/office/powerpoint/2010/main" val="4035011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/>
              <a:t>This is called a 4-way set associative cache because there are four cache entries for each cache index.  Essentially, you have four direct mapped cache working in parallel.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This is how it works: the cache index selects a set from the cache. The four tags in the set are compared in parallel with the upper bits of the memory address.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If no tags match the incoming address tag, we have a cache miss.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Otherwise, we have a cache hit and we will select the data from the way where the tag matches occur.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This is simple enough.  What is its disadvantages?</a:t>
            </a:r>
          </a:p>
          <a:p>
            <a:pPr eaLnBrk="1" hangingPunct="1">
              <a:spcBef>
                <a:spcPct val="0"/>
              </a:spcBef>
            </a:pPr>
            <a:endParaRPr lang="en-US"/>
          </a:p>
          <a:p>
            <a:pPr eaLnBrk="1" hangingPunct="1">
              <a:spcBef>
                <a:spcPct val="0"/>
              </a:spcBef>
            </a:pPr>
            <a:r>
              <a:rPr lang="en-US"/>
              <a:t>+1 = 36 min. (Y:16)</a:t>
            </a:r>
          </a:p>
        </p:txBody>
      </p:sp>
    </p:spTree>
    <p:extLst>
      <p:ext uri="{BB962C8B-B14F-4D97-AF65-F5344CB8AC3E}">
        <p14:creationId xmlns:p14="http://schemas.microsoft.com/office/powerpoint/2010/main" val="11437082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743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/>
              <a:t>First of all, a N-way set associative cache will need N comparators instead of just one comparator (use the right side of the diagram for direct mapped cache).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A N-way set associative cache will also be slower than a direct mapped cache because of this extra multiplexer delay.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Finally, for a N-way set associative cache, the data will be available AFTER the hit/miss signal becomes valid because the hit/mis is needed to control the data MUX.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For a direct mapped cache, that is everything before the MUX on the right or left side, the cache block will be available BEFORE the hit/miss signal (AND gate output) because the data does not have to go through the comparator.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This can be an important consideration because the processor can now go ahead and use the data  without  knowing if it is a Hit or Miss.  Just assume it is a hit.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Since cache hit rate is in the upper 90% range, you will be ahead of the game 90% of the time and for those 10% of the time that you  are wrong,  just make sure you can recover.</a:t>
            </a:r>
          </a:p>
          <a:p>
            <a:pPr eaLnBrk="1" hangingPunct="1">
              <a:spcBef>
                <a:spcPct val="0"/>
              </a:spcBef>
            </a:pPr>
            <a:r>
              <a:rPr lang="en-US"/>
              <a:t>You cannot play this speculation game with a N-way set-associative cache because as I said earlier, the data will not be available to you until the hit/miss signal is valid.</a:t>
            </a:r>
          </a:p>
          <a:p>
            <a:pPr eaLnBrk="1" hangingPunct="1">
              <a:spcBef>
                <a:spcPct val="0"/>
              </a:spcBef>
            </a:pPr>
            <a:endParaRPr lang="en-US"/>
          </a:p>
          <a:p>
            <a:pPr eaLnBrk="1" hangingPunct="1">
              <a:spcBef>
                <a:spcPct val="0"/>
              </a:spcBef>
            </a:pPr>
            <a:r>
              <a:rPr lang="en-US"/>
              <a:t>+2 = 38 min. (Y:18)</a:t>
            </a:r>
          </a:p>
        </p:txBody>
      </p:sp>
    </p:spTree>
    <p:extLst>
      <p:ext uri="{BB962C8B-B14F-4D97-AF65-F5344CB8AC3E}">
        <p14:creationId xmlns:p14="http://schemas.microsoft.com/office/powerpoint/2010/main" val="3412789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F64717-A5A5-4C4E-9291-2F18B7410B0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506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74763" y="617538"/>
            <a:ext cx="4779962" cy="358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1" name="Google Shape;561;p34:notes"/>
          <p:cNvSpPr txBox="1">
            <a:spLocks noGrp="1"/>
          </p:cNvSpPr>
          <p:nvPr>
            <p:ph type="body" idx="1"/>
          </p:nvPr>
        </p:nvSpPr>
        <p:spPr>
          <a:xfrm>
            <a:off x="548971" y="4559916"/>
            <a:ext cx="6304896" cy="4322505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6275" tIns="48125" rIns="96275" bIns="481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34:notes"/>
          <p:cNvSpPr txBox="1">
            <a:spLocks noGrp="1"/>
          </p:cNvSpPr>
          <p:nvPr>
            <p:ph type="dt" idx="10"/>
          </p:nvPr>
        </p:nvSpPr>
        <p:spPr>
          <a:xfrm>
            <a:off x="4143587" y="0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14225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15A70A7-E578-1540-8263-E3B3842894D8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6246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noFill/>
        </p:spPr>
        <p:txBody>
          <a:bodyPr wrap="square" lIns="90462" tIns="44438" rIns="90462" bIns="44438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468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 w="9525">
            <a:noFill/>
          </a:ln>
        </p:spPr>
      </p:sp>
    </p:spTree>
    <p:extLst>
      <p:ext uri="{BB962C8B-B14F-4D97-AF65-F5344CB8AC3E}">
        <p14:creationId xmlns:p14="http://schemas.microsoft.com/office/powerpoint/2010/main" val="69661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body"/>
          </p:nvPr>
        </p:nvSpPr>
        <p:spPr>
          <a:xfrm>
            <a:off x="974391" y="4554201"/>
            <a:ext cx="5354925" cy="4314943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  <p:sp>
        <p:nvSpPr>
          <p:cNvPr id="39939" name="Text Box 3"/>
          <p:cNvSpPr txBox="1">
            <a:spLocks noChangeArrowheads="1"/>
          </p:cNvSpPr>
          <p:nvPr/>
        </p:nvSpPr>
        <p:spPr bwMode="auto">
          <a:xfrm>
            <a:off x="1278663" y="726094"/>
            <a:ext cx="4754835" cy="3582609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015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A43B40D-2A82-4382-8276-CA14884AD033}" type="slidenum">
              <a:rPr lang="en-US"/>
              <a:pPr/>
              <a:t>41</a:t>
            </a:fld>
            <a:endParaRPr lang="en-US"/>
          </a:p>
        </p:txBody>
      </p:sp>
      <p:sp>
        <p:nvSpPr>
          <p:cNvPr id="1511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11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28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62" y="445070"/>
            <a:ext cx="7591425" cy="762000"/>
          </a:xfrm>
        </p:spPr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327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228600"/>
            <a:ext cx="8747125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2488" y="1362075"/>
            <a:ext cx="3871912" cy="49720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4132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22C34-F2BA-E541-A50D-062F88F8F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6033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CC98A-2890-2543-B56B-80D4DA10BB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482F50-98DE-8045-85C5-E378A10D9F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B6A4F-E411-4A40-B7E6-DB9256719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2B84C9-E7CB-BA4B-BEC5-919F02E52561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1E9BF-11B3-F347-AF64-111F8A70C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73F8A-F8EA-5C4D-9E19-C9445C47D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010924-9ABC-CA4E-9821-0F986AC93F5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851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C6EA3-B77A-D747-8203-AEE03241D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017FD-5E0E-EE4E-95B6-A0F90D32E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ACCB0-2E51-AD45-895B-357567F1E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5EA71C-B325-8A4A-93FA-69228C37CF47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F54BE-BEB5-B24B-89E1-DA4356B4C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AA8FE-1F7C-3843-AA94-1E97892E2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CB7613-442B-0B41-926D-4021C86190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614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A7ECB-AB95-184B-8443-EEC43DE53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65E05-8D34-5B44-BFD6-D117F75139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EC047-B51C-4A46-A0BD-2401CFA75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4C5591-C21E-8D4D-840F-64331B62083F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38351-0DC9-C747-AF3C-FD4E794A7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C3E40B-9F91-6945-AD29-4E067B331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6CDC08-E98C-B54F-9F49-698C3A6BDD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0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E0A03-4CD5-F043-816F-C0C61E328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BA966-85B0-7243-A700-C2559E3131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AB775D-FCE7-CD4A-930D-FFADEAA9ED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EF6C091-0153-4C4D-A7D5-3F2F98027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483E1F-2F2C-F74D-86F1-4598F0383F37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BB590DE-7E77-FB4C-99CB-24E47D03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061953B-E7A1-B54E-A6C5-9C064BA50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9C084C-C860-2B43-8FC3-1AC52DB90D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47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C130F-AF59-4A4A-BE9B-29328542D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CA6C5-8DC1-5440-BDAE-43AF0C524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95C348-5B39-864B-A48B-9F41D8DEAF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DFC358-F4EA-0948-9388-DAFBCD2F8E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235568-3167-D948-9E2B-2476F698F5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F4F577D-C6CC-614F-9EEA-1DC49CA78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D565C3-C320-9E44-8E41-CD159587C3CA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4644446-FC64-1E44-B7E2-0B77DD85F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2AD8C40-AE5A-384C-A0C2-C6ED211A9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DB3838-7B92-6145-A665-645F0EDCBD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7224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24F60-6F5F-0E4B-B721-FEE920528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46C98F0-830A-8642-AA8C-9C4B3533B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AFC8AB-B056-2D46-9C44-AA36A532C5A6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361D33-B476-9046-AF12-DB26F34A0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9B4D30A-B569-E049-AED6-2EC11CA32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5E0CD4-C67C-D54C-A853-69E5E138C1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3263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5147229-9F38-DB46-8C34-F63F782F6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AF537E-7931-5945-B364-AAE76C4E2C33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40D0B8E-0BC1-964C-8E36-8B188462B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1E55841-C0C5-6F4D-BFB3-8090211EE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10E45A-6BCB-F54E-B674-834E5DBC2C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534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097DD-014C-D44E-8F1D-57400DDE0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69825-7529-144A-A220-87CEEF7A6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3AE02F-6E2E-674E-8DE2-D104D0312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118461C-741F-CF44-850A-525158A32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C34574-1333-4A45-8DF4-C2708DD42B8D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E4D4069-9155-9049-83F0-EF8DEC091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313C365-E9A2-1546-9A14-F9678321D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463461-79C7-A94E-A99A-6A2096F821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04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761" y="188640"/>
            <a:ext cx="8215687" cy="762000"/>
          </a:xfrm>
        </p:spPr>
        <p:txBody>
          <a:bodyPr/>
          <a:lstStyle>
            <a:lvl1pPr>
              <a:defRPr b="0" i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9702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E5AD4-285C-1E44-9E92-7A9D229EC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E97E31-CF5D-AF41-A422-8411A2B658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5F5D02-0312-6A4A-B541-B2A7F7570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5A4FE75-DF52-2448-A02C-C45FFB13C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E8F096-2254-C143-8E7E-C4BE1F9B9F9A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444D941-3A09-7C4E-A263-BC10B7B92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93DD4CA-C106-234F-8118-9B562B0F6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CB109B-901F-4A43-B2FF-A03F8A38F9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9034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5396A-F63F-7E49-8812-A3E768407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9CEA53-86BB-F841-8C44-BD5BCCD6E3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7988B-1DC8-FB43-A261-30B7EC8EE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0A0BE3-3BE7-0E40-A3EF-CB0C89D0A742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22313-529B-104F-BCB3-8C9CAAFC0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4A7BB-11BB-754A-8E7F-91EF52A6D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ECEF9D-CE28-E045-93AB-561B3281B4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821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B0D1F5-4E33-5548-B60F-3A6315F841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630BDE-5AA4-1849-8900-A7B8640F51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92F92-DDF2-7E4E-9AA2-B2433B88D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705A2F-91F8-AD44-9C72-242908C22CAE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5A89B-9F57-EC4A-859D-126508C4C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41392-017E-CC4F-8A94-B02BB8569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63FDFF-93AD-D54F-A08E-5AD4BAD762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1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8335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2564904"/>
            <a:ext cx="7772400" cy="1470025"/>
          </a:xfrm>
        </p:spPr>
        <p:txBody>
          <a:bodyPr/>
          <a:lstStyle>
            <a:lvl1pPr>
              <a:defRPr b="1" i="0">
                <a:solidFill>
                  <a:srgbClr val="FF0000"/>
                </a:solidFill>
                <a:latin typeface="Calibri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159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1DD08-A91D-F340-BE57-66A5CF41C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993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1303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2488" y="1362075"/>
            <a:ext cx="3871912" cy="4972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38772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4599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75" y="228600"/>
            <a:ext cx="8747125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8175" y="1362075"/>
            <a:ext cx="3871913" cy="49720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62488" y="1362075"/>
            <a:ext cx="3871912" cy="24098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62488" y="3924300"/>
            <a:ext cx="3871912" cy="24098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9113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D016A680-ED39-F74C-8B98-887F6A76DB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60363" y="188913"/>
            <a:ext cx="8243887" cy="71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F0B7D1D-E1CE-5143-A448-EFE4C0E9A59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96875" y="1196975"/>
            <a:ext cx="8207375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732B09C0-D40A-9140-874A-42860032D9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6925" y="6489700"/>
            <a:ext cx="36671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 Narrow" panose="020B0604020202020204" pitchFamily="34" charset="0"/>
              </a:defRPr>
            </a:lvl9pPr>
          </a:lstStyle>
          <a:p>
            <a:pPr>
              <a:defRPr/>
            </a:pPr>
            <a:fld id="{EC81DBFB-2B8C-CB4C-A6E8-21F0D20B8A45}" type="slidenum">
              <a:rPr lang="en-US" altLang="en-US" sz="1200">
                <a:solidFill>
                  <a:srgbClr val="89898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pPr>
                <a:defRPr/>
              </a:pPr>
              <a:t>‹#›</a:t>
            </a:fld>
            <a:endParaRPr lang="en-US" altLang="en-US" sz="1200">
              <a:solidFill>
                <a:srgbClr val="898989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dt="0"/>
  <p:txStyles>
    <p:titleStyle>
      <a:lvl1pPr marL="119063" indent="-119063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0070C0"/>
          </a:solidFill>
          <a:latin typeface="Calibri" pitchFamily="34" charset="0"/>
          <a:ea typeface="Calibri" panose="020F0502020204030204" pitchFamily="34" charset="0"/>
          <a:cs typeface="Calibri" panose="020F0502020204030204" pitchFamily="34" charset="0"/>
        </a:defRPr>
      </a:lvl1pPr>
      <a:lvl2pPr marL="119063" indent="-119063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0070C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2pPr>
      <a:lvl3pPr marL="119063" indent="-119063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0070C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3pPr>
      <a:lvl4pPr marL="119063" indent="-119063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0070C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4pPr>
      <a:lvl5pPr marL="119063" indent="-119063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0070C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60000"/>
        <a:buFont typeface="Wingdings 2" pitchFamily="2" charset="2"/>
        <a:buChar char="¢"/>
        <a:defRPr sz="24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110000"/>
        <a:buFont typeface="Wingdings" pitchFamily="2" charset="2"/>
        <a:buChar char="§"/>
        <a:defRPr sz="20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>
            <a:extLst>
              <a:ext uri="{FF2B5EF4-FFF2-40B4-BE49-F238E27FC236}">
                <a16:creationId xmlns:a16="http://schemas.microsoft.com/office/drawing/2014/main" id="{99D99FF9-23ED-8346-98F3-DB979A8DB0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>
            <a:extLst>
              <a:ext uri="{FF2B5EF4-FFF2-40B4-BE49-F238E27FC236}">
                <a16:creationId xmlns:a16="http://schemas.microsoft.com/office/drawing/2014/main" id="{7F7375B4-B385-F845-9E97-4BCF34A0F6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021C1-E507-A943-B791-6BF9469BC2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AF2BEB8-0741-E44A-ACFA-6384C677360E}" type="datetimeFigureOut">
              <a:rPr lang="en-US"/>
              <a:pPr>
                <a:defRPr/>
              </a:pPr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EDE54-8E2C-874D-892A-E2642BFEAD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D1BDB9-DFC6-FB49-814A-B5943A238C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3C7BBA77-01DC-164F-829E-81D7796EDF1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notesSlide" Target="../notesSlides/notesSlide9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Title 2">
            <a:extLst>
              <a:ext uri="{FF2B5EF4-FFF2-40B4-BE49-F238E27FC236}">
                <a16:creationId xmlns:a16="http://schemas.microsoft.com/office/drawing/2014/main" id="{0A79E260-7147-9942-B0AF-466C646B842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5800" y="1708150"/>
            <a:ext cx="7772400" cy="1470025"/>
          </a:xfrm>
        </p:spPr>
        <p:txBody>
          <a:bodyPr/>
          <a:lstStyle/>
          <a:p>
            <a:pPr marL="0" indent="0" algn="l"/>
            <a:r>
              <a:rPr lang="en-US" altLang="en-US" sz="2800" b="0" dirty="0">
                <a:solidFill>
                  <a:srgbClr val="C00000"/>
                </a:solidFill>
              </a:rPr>
              <a:t>CS 211 Computer Architecture</a:t>
            </a:r>
            <a:br>
              <a:rPr lang="en-US" altLang="en-US" dirty="0">
                <a:solidFill>
                  <a:srgbClr val="C00000"/>
                </a:solidFill>
              </a:rPr>
            </a:br>
            <a:r>
              <a:rPr lang="en-US" altLang="en-US" sz="3000" dirty="0"/>
              <a:t>Lecture 37: Cache Memory – 3 : Writing and Reading Operations; Multilevel Cache Architecture</a:t>
            </a:r>
          </a:p>
        </p:txBody>
      </p:sp>
      <p:sp>
        <p:nvSpPr>
          <p:cNvPr id="5122" name="Subtitle 2">
            <a:extLst>
              <a:ext uri="{FF2B5EF4-FFF2-40B4-BE49-F238E27FC236}">
                <a16:creationId xmlns:a16="http://schemas.microsoft.com/office/drawing/2014/main" id="{12DCCBB3-642C-B045-82C6-727410E5D601}"/>
              </a:ext>
            </a:extLst>
          </p:cNvPr>
          <p:cNvSpPr>
            <a:spLocks noGrp="1" noChangeArrowheads="1"/>
          </p:cNvSpPr>
          <p:nvPr>
            <p:ph type="subTitle" idx="4294967295"/>
          </p:nvPr>
        </p:nvSpPr>
        <p:spPr>
          <a:xfrm>
            <a:off x="685800" y="3886200"/>
            <a:ext cx="7677150" cy="1752600"/>
          </a:xfrm>
        </p:spPr>
        <p:txBody>
          <a:bodyPr/>
          <a:lstStyle/>
          <a:p>
            <a:pPr marL="0" indent="0" algn="r">
              <a:buNone/>
            </a:pPr>
            <a:r>
              <a:rPr lang="en-US" altLang="en-US" b="1" dirty="0"/>
              <a:t>Ravi Mittal</a:t>
            </a:r>
          </a:p>
          <a:p>
            <a:pPr marL="0" indent="0" algn="r">
              <a:buNone/>
            </a:pPr>
            <a:r>
              <a:rPr lang="en-US" altLang="en-US" dirty="0" err="1"/>
              <a:t>ravi.mittal@iitgoa.ac.in</a:t>
            </a:r>
            <a:endParaRPr lang="en-US" altLang="en-US" dirty="0"/>
          </a:p>
          <a:p>
            <a:pPr marL="0" indent="0" algn="r">
              <a:buNone/>
            </a:pPr>
            <a:r>
              <a:rPr lang="en-US" altLang="en-US" dirty="0"/>
              <a:t>Indian Institute of Technology, Goa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Costs of Set-Associative Caches</a:t>
            </a:r>
          </a:p>
        </p:txBody>
      </p:sp>
      <p:sp>
        <p:nvSpPr>
          <p:cNvPr id="1695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3569" y="1124744"/>
            <a:ext cx="7920879" cy="5184576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N-way set-associative cache costs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N comparators (delay and area)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MUX delay (set selection) before data is available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Data available after set selection (and Hit/Miss decision).   </a:t>
            </a:r>
            <a:endParaRPr lang="en-US" dirty="0"/>
          </a:p>
        </p:txBody>
      </p:sp>
      <p:sp>
        <p:nvSpPr>
          <p:cNvPr id="4" name="Google Shape;601;g5ce8b99149_0_339">
            <a:extLst>
              <a:ext uri="{FF2B5EF4-FFF2-40B4-BE49-F238E27FC236}">
                <a16:creationId xmlns:a16="http://schemas.microsoft.com/office/drawing/2014/main" id="{3512A387-C984-6247-8571-7866A73B7D37}"/>
              </a:ext>
            </a:extLst>
          </p:cNvPr>
          <p:cNvSpPr txBox="1">
            <a:spLocks/>
          </p:cNvSpPr>
          <p:nvPr/>
        </p:nvSpPr>
        <p:spPr>
          <a:xfrm>
            <a:off x="31924" y="6540798"/>
            <a:ext cx="4355976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Ref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: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Krste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Asanović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 &amp; Randy H. Katz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,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Univ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 of California, Berkeley </a:t>
            </a:r>
          </a:p>
        </p:txBody>
      </p:sp>
    </p:spTree>
    <p:extLst>
      <p:ext uri="{BB962C8B-B14F-4D97-AF65-F5344CB8AC3E}">
        <p14:creationId xmlns:p14="http://schemas.microsoft.com/office/powerpoint/2010/main" val="4245724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574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Cache Organization (S, E, B)</a:t>
            </a:r>
          </a:p>
        </p:txBody>
      </p:sp>
      <p:sp>
        <p:nvSpPr>
          <p:cNvPr id="8" name="AutoShape 16"/>
          <p:cNvSpPr>
            <a:spLocks/>
          </p:cNvSpPr>
          <p:nvPr/>
        </p:nvSpPr>
        <p:spPr bwMode="auto">
          <a:xfrm rot="5400000">
            <a:off x="4114801" y="-495835"/>
            <a:ext cx="228600" cy="4648201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grpSp>
        <p:nvGrpSpPr>
          <p:cNvPr id="3" name="Group 79"/>
          <p:cNvGrpSpPr/>
          <p:nvPr/>
        </p:nvGrpSpPr>
        <p:grpSpPr>
          <a:xfrm>
            <a:off x="1905000" y="2078999"/>
            <a:ext cx="4648200" cy="492484"/>
            <a:chOff x="1637766" y="1995289"/>
            <a:chExt cx="4648200" cy="492484"/>
          </a:xfrm>
        </p:grpSpPr>
        <p:sp>
          <p:nvSpPr>
            <p:cNvPr id="34" name="Rectangle 3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7" name="Rectangle 3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cxnSp>
        <p:nvCxnSpPr>
          <p:cNvPr id="45" name="Straight Connector 44"/>
          <p:cNvCxnSpPr/>
          <p:nvPr/>
        </p:nvCxnSpPr>
        <p:spPr bwMode="auto">
          <a:xfrm>
            <a:off x="2133600" y="4019283"/>
            <a:ext cx="4267200" cy="11116"/>
          </a:xfrm>
          <a:prstGeom prst="line">
            <a:avLst/>
          </a:prstGeom>
          <a:noFill/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54" name="AutoShape 16"/>
          <p:cNvSpPr>
            <a:spLocks/>
          </p:cNvSpPr>
          <p:nvPr/>
        </p:nvSpPr>
        <p:spPr bwMode="auto">
          <a:xfrm>
            <a:off x="1524000" y="2067735"/>
            <a:ext cx="228600" cy="2732865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886200" y="1344634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E = 2</a:t>
            </a:r>
            <a:r>
              <a:rPr lang="en-US" sz="1800" baseline="30000" dirty="0">
                <a:latin typeface="Calibri" pitchFamily="34" charset="0"/>
              </a:rPr>
              <a:t>e</a:t>
            </a:r>
            <a:r>
              <a:rPr lang="en-US" sz="1800" dirty="0">
                <a:latin typeface="Calibri" pitchFamily="34" charset="0"/>
              </a:rPr>
              <a:t> lines per set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27333" y="3244405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S = 2</a:t>
            </a:r>
            <a:r>
              <a:rPr lang="en-US" sz="1800" baseline="30000" dirty="0">
                <a:latin typeface="Calibri" pitchFamily="34" charset="0"/>
              </a:rPr>
              <a:t>s</a:t>
            </a:r>
            <a:r>
              <a:rPr lang="en-US" sz="1800" dirty="0">
                <a:latin typeface="Calibri" pitchFamily="34" charset="0"/>
              </a:rPr>
              <a:t> sets</a:t>
            </a:r>
          </a:p>
        </p:txBody>
      </p:sp>
      <p:cxnSp>
        <p:nvCxnSpPr>
          <p:cNvPr id="59" name="Straight Connector 58"/>
          <p:cNvCxnSpPr>
            <a:endCxn id="61" idx="1"/>
          </p:cNvCxnSpPr>
          <p:nvPr/>
        </p:nvCxnSpPr>
        <p:spPr bwMode="auto">
          <a:xfrm flipV="1">
            <a:off x="6553202" y="2070349"/>
            <a:ext cx="596798" cy="10416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61" name="TextBox 60"/>
          <p:cNvSpPr txBox="1"/>
          <p:nvPr/>
        </p:nvSpPr>
        <p:spPr>
          <a:xfrm>
            <a:off x="7150000" y="1885683"/>
            <a:ext cx="470000" cy="36933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libri" pitchFamily="34" charset="0"/>
              </a:rPr>
              <a:t>set</a:t>
            </a:r>
          </a:p>
        </p:txBody>
      </p:sp>
      <p:cxnSp>
        <p:nvCxnSpPr>
          <p:cNvPr id="62" name="Straight Connector 61"/>
          <p:cNvCxnSpPr/>
          <p:nvPr/>
        </p:nvCxnSpPr>
        <p:spPr bwMode="auto">
          <a:xfrm>
            <a:off x="6096000" y="2338583"/>
            <a:ext cx="914400" cy="138451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63" name="TextBox 62"/>
          <p:cNvSpPr txBox="1"/>
          <p:nvPr/>
        </p:nvSpPr>
        <p:spPr>
          <a:xfrm>
            <a:off x="6971766" y="227835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libri" pitchFamily="34" charset="0"/>
              </a:rPr>
              <a:t>line</a:t>
            </a:r>
          </a:p>
        </p:txBody>
      </p:sp>
      <p:grpSp>
        <p:nvGrpSpPr>
          <p:cNvPr id="4" name="Group 80"/>
          <p:cNvGrpSpPr/>
          <p:nvPr/>
        </p:nvGrpSpPr>
        <p:grpSpPr>
          <a:xfrm>
            <a:off x="1905000" y="2647683"/>
            <a:ext cx="4648200" cy="492484"/>
            <a:chOff x="1637766" y="1995289"/>
            <a:chExt cx="4648200" cy="492484"/>
          </a:xfrm>
        </p:grpSpPr>
        <p:sp>
          <p:nvSpPr>
            <p:cNvPr id="82" name="Rectangle 81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3" name="Rectangle 82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4" name="Rectangle 83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5" name="Rectangle 84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5" name="Group 86"/>
          <p:cNvGrpSpPr/>
          <p:nvPr/>
        </p:nvGrpSpPr>
        <p:grpSpPr>
          <a:xfrm>
            <a:off x="1905000" y="3221999"/>
            <a:ext cx="4648200" cy="492484"/>
            <a:chOff x="1637766" y="1995289"/>
            <a:chExt cx="4648200" cy="492484"/>
          </a:xfrm>
        </p:grpSpPr>
        <p:sp>
          <p:nvSpPr>
            <p:cNvPr id="88" name="Rectangle 87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89" name="Rectangle 88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0" name="Rectangle 89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92" name="Straight Connector 91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1" name="Rectangle 90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grpSp>
        <p:nvGrpSpPr>
          <p:cNvPr id="6" name="Group 92"/>
          <p:cNvGrpSpPr/>
          <p:nvPr/>
        </p:nvGrpSpPr>
        <p:grpSpPr>
          <a:xfrm>
            <a:off x="1905000" y="4288799"/>
            <a:ext cx="4648200" cy="492484"/>
            <a:chOff x="1637766" y="1995289"/>
            <a:chExt cx="4648200" cy="492484"/>
          </a:xfrm>
        </p:grpSpPr>
        <p:sp>
          <p:nvSpPr>
            <p:cNvPr id="94" name="Rectangle 93"/>
            <p:cNvSpPr/>
            <p:nvPr/>
          </p:nvSpPr>
          <p:spPr bwMode="auto">
            <a:xfrm>
              <a:off x="1637766" y="1995289"/>
              <a:ext cx="4648200" cy="4924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5" name="Rectangle 94"/>
            <p:cNvSpPr/>
            <p:nvPr/>
          </p:nvSpPr>
          <p:spPr bwMode="auto">
            <a:xfrm>
              <a:off x="1784795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6" name="Rectangle 95"/>
            <p:cNvSpPr/>
            <p:nvPr/>
          </p:nvSpPr>
          <p:spPr bwMode="auto">
            <a:xfrm>
              <a:off x="3048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  <p:cxnSp>
          <p:nvCxnSpPr>
            <p:cNvPr id="98" name="Straight Connector 97"/>
            <p:cNvCxnSpPr/>
            <p:nvPr/>
          </p:nvCxnSpPr>
          <p:spPr bwMode="auto">
            <a:xfrm>
              <a:off x="4349839" y="2254873"/>
              <a:ext cx="609600" cy="1588"/>
            </a:xfrm>
            <a:prstGeom prst="line">
              <a:avLst/>
            </a:prstGeom>
            <a:noFill/>
            <a:ln w="76200" cap="rnd" cmpd="sng" algn="ctr">
              <a:solidFill>
                <a:schemeClr val="tx1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97" name="Rectangle 96"/>
            <p:cNvSpPr/>
            <p:nvPr/>
          </p:nvSpPr>
          <p:spPr bwMode="auto">
            <a:xfrm>
              <a:off x="4953000" y="2090806"/>
              <a:ext cx="1187005" cy="31237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dirty="0">
                <a:latin typeface="Calibri" pitchFamily="34" charset="0"/>
              </a:endParaRPr>
            </a:p>
          </p:txBody>
        </p:sp>
      </p:grpSp>
      <p:sp>
        <p:nvSpPr>
          <p:cNvPr id="99" name="Trapezoid 98"/>
          <p:cNvSpPr/>
          <p:nvPr/>
        </p:nvSpPr>
        <p:spPr bwMode="auto">
          <a:xfrm>
            <a:off x="2146824" y="4709564"/>
            <a:ext cx="3523449" cy="865914"/>
          </a:xfrm>
          <a:prstGeom prst="trapezoid">
            <a:avLst>
              <a:gd name="adj" fmla="val 135061"/>
            </a:avLst>
          </a:prstGeom>
          <a:solidFill>
            <a:schemeClr val="bg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2146824" y="5575478"/>
            <a:ext cx="3523449" cy="533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3645068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0</a:t>
            </a:r>
          </a:p>
        </p:txBody>
      </p:sp>
      <p:sp>
        <p:nvSpPr>
          <p:cNvPr id="66" name="Rectangle 65"/>
          <p:cNvSpPr/>
          <p:nvPr/>
        </p:nvSpPr>
        <p:spPr bwMode="auto">
          <a:xfrm>
            <a:off x="3917673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1</a:t>
            </a:r>
          </a:p>
        </p:txBody>
      </p:sp>
      <p:sp>
        <p:nvSpPr>
          <p:cNvPr id="67" name="Rectangle 66"/>
          <p:cNvSpPr/>
          <p:nvPr/>
        </p:nvSpPr>
        <p:spPr bwMode="auto">
          <a:xfrm>
            <a:off x="4178468" y="5689778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2</a:t>
            </a:r>
          </a:p>
        </p:txBody>
      </p:sp>
      <p:sp>
        <p:nvSpPr>
          <p:cNvPr id="68" name="Rectangle 67"/>
          <p:cNvSpPr/>
          <p:nvPr/>
        </p:nvSpPr>
        <p:spPr bwMode="auto">
          <a:xfrm>
            <a:off x="5092868" y="5689778"/>
            <a:ext cx="457200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B-1</a:t>
            </a:r>
          </a:p>
        </p:txBody>
      </p:sp>
      <p:sp>
        <p:nvSpPr>
          <p:cNvPr id="69" name="Rectangle 68"/>
          <p:cNvSpPr/>
          <p:nvPr/>
        </p:nvSpPr>
        <p:spPr bwMode="auto">
          <a:xfrm>
            <a:off x="4451073" y="5689778"/>
            <a:ext cx="6417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Calibri" pitchFamily="34" charset="0"/>
            </a:endParaRPr>
          </a:p>
        </p:txBody>
      </p:sp>
      <p:cxnSp>
        <p:nvCxnSpPr>
          <p:cNvPr id="70" name="Straight Connector 69"/>
          <p:cNvCxnSpPr/>
          <p:nvPr/>
        </p:nvCxnSpPr>
        <p:spPr bwMode="auto">
          <a:xfrm>
            <a:off x="4585224" y="5841384"/>
            <a:ext cx="457200" cy="1588"/>
          </a:xfrm>
          <a:prstGeom prst="line">
            <a:avLst/>
          </a:prstGeom>
          <a:noFill/>
          <a:ln w="381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Rectangle 71"/>
          <p:cNvSpPr/>
          <p:nvPr/>
        </p:nvSpPr>
        <p:spPr bwMode="auto">
          <a:xfrm>
            <a:off x="2742478" y="5689778"/>
            <a:ext cx="71799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tag</a:t>
            </a:r>
          </a:p>
        </p:txBody>
      </p:sp>
      <p:sp>
        <p:nvSpPr>
          <p:cNvPr id="73" name="Rectangle 72"/>
          <p:cNvSpPr/>
          <p:nvPr/>
        </p:nvSpPr>
        <p:spPr bwMode="auto">
          <a:xfrm>
            <a:off x="2273468" y="5702122"/>
            <a:ext cx="272605" cy="304800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pitchFamily="34" charset="0"/>
              </a:rPr>
              <a:t>v</a:t>
            </a:r>
          </a:p>
        </p:txBody>
      </p:sp>
      <p:sp>
        <p:nvSpPr>
          <p:cNvPr id="77" name="AutoShape 16"/>
          <p:cNvSpPr>
            <a:spLocks/>
          </p:cNvSpPr>
          <p:nvPr/>
        </p:nvSpPr>
        <p:spPr bwMode="auto">
          <a:xfrm rot="16200000" flipV="1">
            <a:off x="4496145" y="5333467"/>
            <a:ext cx="228600" cy="1905000"/>
          </a:xfrm>
          <a:prstGeom prst="leftBrace">
            <a:avLst>
              <a:gd name="adj1" fmla="val 136972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latin typeface="Calibri" pitchFamily="34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4012058" y="6374902"/>
            <a:ext cx="392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B = 2</a:t>
            </a:r>
            <a:r>
              <a:rPr lang="en-US" sz="1800" baseline="30000" dirty="0">
                <a:latin typeface="Calibri" pitchFamily="34" charset="0"/>
              </a:rPr>
              <a:t>b</a:t>
            </a:r>
            <a:r>
              <a:rPr lang="en-US" sz="1800" dirty="0">
                <a:latin typeface="Calibri" pitchFamily="34" charset="0"/>
              </a:rPr>
              <a:t> bytes per cache block (the data)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5931068" y="5038611"/>
            <a:ext cx="29113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  <a:latin typeface="Calibri" pitchFamily="34" charset="0"/>
              </a:rPr>
              <a:t>Cache size</a:t>
            </a:r>
          </a:p>
          <a:p>
            <a:r>
              <a:rPr lang="en-US" i="1" dirty="0">
                <a:latin typeface="Calibri" pitchFamily="34" charset="0"/>
              </a:rPr>
              <a:t> = S x E x B data bytes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43288" y="6336268"/>
            <a:ext cx="952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valid bit</a:t>
            </a:r>
          </a:p>
        </p:txBody>
      </p:sp>
      <p:cxnSp>
        <p:nvCxnSpPr>
          <p:cNvPr id="55" name="Straight Connector 54"/>
          <p:cNvCxnSpPr/>
          <p:nvPr/>
        </p:nvCxnSpPr>
        <p:spPr bwMode="auto">
          <a:xfrm rot="5400000" flipH="1" flipV="1">
            <a:off x="2285206" y="6158528"/>
            <a:ext cx="304800" cy="1588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8992CC7-9697-BC49-9FA5-160CDFCE4BB4}"/>
              </a:ext>
            </a:extLst>
          </p:cNvPr>
          <p:cNvSpPr/>
          <p:nvPr/>
        </p:nvSpPr>
        <p:spPr>
          <a:xfrm>
            <a:off x="520430" y="1021670"/>
            <a:ext cx="28457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E-way Set Associative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49BF94C-5AAB-4245-BA10-94328F44CD5B}"/>
              </a:ext>
            </a:extLst>
          </p:cNvPr>
          <p:cNvSpPr txBox="1"/>
          <p:nvPr/>
        </p:nvSpPr>
        <p:spPr>
          <a:xfrm>
            <a:off x="-16031" y="6629400"/>
            <a:ext cx="54393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Adapted from Bryant</a:t>
            </a:r>
            <a:r>
              <a:rPr lang="en-US" sz="1000" b="0" i="0" baseline="0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 and </a:t>
            </a:r>
            <a:r>
              <a:rPr lang="en-US" sz="1000" b="0" i="0" baseline="0" dirty="0" err="1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O’Hallaron</a:t>
            </a:r>
            <a:r>
              <a:rPr lang="en-US" sz="1000" b="0" i="0" baseline="0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, Computer Systems: A Programmer’s Perspective, Third Edition</a:t>
            </a:r>
            <a:endParaRPr lang="en-US" sz="1000" b="0" i="0" dirty="0">
              <a:solidFill>
                <a:schemeClr val="bg1">
                  <a:lumMod val="6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42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2" grpId="0" animBg="1"/>
      <p:bldP spid="73" grpId="0" animBg="1"/>
      <p:bldP spid="77" grpId="0" animBg="1"/>
      <p:bldP spid="78" grpId="0"/>
      <p:bldP spid="100" grpId="0"/>
      <p:bldP spid="5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219B2D-9D82-8943-9CE3-98DAABCB0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Terminology (Self Reading)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AFCC55C-BC6A-3A4D-AAA6-083F35377C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Capacity (</a:t>
            </a:r>
            <a:r>
              <a:rPr lang="en-US" b="1" i="1" dirty="0">
                <a:solidFill>
                  <a:srgbClr val="0070C0"/>
                </a:solidFill>
              </a:rPr>
              <a:t>C</a:t>
            </a:r>
            <a:r>
              <a:rPr lang="en-US" b="1" dirty="0">
                <a:solidFill>
                  <a:srgbClr val="0070C0"/>
                </a:solidFill>
              </a:rPr>
              <a:t>): </a:t>
            </a:r>
          </a:p>
          <a:p>
            <a:pPr lvl="1"/>
            <a:r>
              <a:rPr lang="en-US" dirty="0"/>
              <a:t>number of data bytes in cache</a:t>
            </a:r>
          </a:p>
          <a:p>
            <a:r>
              <a:rPr lang="en-US" b="1" dirty="0">
                <a:solidFill>
                  <a:srgbClr val="0070C0"/>
                </a:solidFill>
              </a:rPr>
              <a:t>Block size (b): </a:t>
            </a:r>
          </a:p>
          <a:p>
            <a:pPr lvl="1"/>
            <a:r>
              <a:rPr lang="en-US" dirty="0"/>
              <a:t>bytes of data brought into cache at once</a:t>
            </a:r>
          </a:p>
          <a:p>
            <a:r>
              <a:rPr lang="en-US" b="1" dirty="0">
                <a:solidFill>
                  <a:srgbClr val="0070C0"/>
                </a:solidFill>
              </a:rPr>
              <a:t>Number of blocks (B = C/b): </a:t>
            </a:r>
          </a:p>
          <a:p>
            <a:pPr lvl="1"/>
            <a:r>
              <a:rPr lang="en-US" dirty="0"/>
              <a:t>number of blocks in cache: </a:t>
            </a:r>
            <a:r>
              <a:rPr lang="en-US" i="1" dirty="0"/>
              <a:t>B</a:t>
            </a:r>
            <a:r>
              <a:rPr lang="en-US" dirty="0"/>
              <a:t> = </a:t>
            </a:r>
            <a:r>
              <a:rPr lang="en-US" i="1" dirty="0"/>
              <a:t>C</a:t>
            </a:r>
            <a:r>
              <a:rPr lang="en-US" dirty="0"/>
              <a:t>/</a:t>
            </a:r>
            <a:r>
              <a:rPr lang="en-US" i="1" dirty="0"/>
              <a:t>b</a:t>
            </a:r>
          </a:p>
          <a:p>
            <a:r>
              <a:rPr lang="en-US" b="1" dirty="0">
                <a:solidFill>
                  <a:srgbClr val="0070C0"/>
                </a:solidFill>
              </a:rPr>
              <a:t>Degree of associativity (N): </a:t>
            </a:r>
          </a:p>
          <a:p>
            <a:pPr lvl="1"/>
            <a:r>
              <a:rPr lang="en-US" dirty="0"/>
              <a:t>number of blocks in a set</a:t>
            </a:r>
          </a:p>
          <a:p>
            <a:r>
              <a:rPr lang="en-US" b="1" dirty="0">
                <a:solidFill>
                  <a:srgbClr val="0070C0"/>
                </a:solidFill>
              </a:rPr>
              <a:t>Number of sets (S = B/N): </a:t>
            </a:r>
          </a:p>
          <a:p>
            <a:pPr lvl="1"/>
            <a:r>
              <a:rPr lang="en-US" dirty="0"/>
              <a:t>each memory address maps to exactly one cache set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8173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4E700-5E4C-EF4D-A8C3-091D57BE2B0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In this class we will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203DE-F7B1-C24C-B3D3-8C41B1580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552" y="1196975"/>
            <a:ext cx="8064698" cy="5184775"/>
          </a:xfrm>
        </p:spPr>
        <p:txBody>
          <a:bodyPr/>
          <a:lstStyle/>
          <a:p>
            <a:r>
              <a:rPr lang="en-US" dirty="0"/>
              <a:t>Reading from Memory</a:t>
            </a:r>
          </a:p>
          <a:p>
            <a:r>
              <a:rPr lang="en-US" dirty="0"/>
              <a:t>Writing into Memory</a:t>
            </a:r>
          </a:p>
          <a:p>
            <a:r>
              <a:rPr lang="en-US" dirty="0"/>
              <a:t>Cache block replacement policies</a:t>
            </a:r>
          </a:p>
          <a:p>
            <a:r>
              <a:rPr lang="en-US" dirty="0"/>
              <a:t>Multilevel Caches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624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itle 3">
            <a:extLst>
              <a:ext uri="{FF2B5EF4-FFF2-40B4-BE49-F238E27FC236}">
                <a16:creationId xmlns:a16="http://schemas.microsoft.com/office/drawing/2014/main" id="{4B2E535C-774C-4F49-AD28-4D8432735A8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11188" y="2852738"/>
            <a:ext cx="7772400" cy="1470025"/>
          </a:xfrm>
        </p:spPr>
        <p:txBody>
          <a:bodyPr/>
          <a:lstStyle/>
          <a:p>
            <a:pPr marL="0" indent="0"/>
            <a:r>
              <a:rPr lang="en-US" altLang="en-US" dirty="0"/>
              <a:t>Reading from Memory</a:t>
            </a:r>
          </a:p>
        </p:txBody>
      </p:sp>
    </p:spTree>
    <p:extLst>
      <p:ext uri="{BB962C8B-B14F-4D97-AF65-F5344CB8AC3E}">
        <p14:creationId xmlns:p14="http://schemas.microsoft.com/office/powerpoint/2010/main" val="2192279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>
                <a:sym typeface="Calibri"/>
              </a:rPr>
              <a:t>Reading from Memory</a:t>
            </a:r>
            <a:endParaRPr dirty="0"/>
          </a:p>
        </p:txBody>
      </p:sp>
      <p:sp>
        <p:nvSpPr>
          <p:cNvPr id="565" name="Google Shape;565;p34"/>
          <p:cNvSpPr txBox="1">
            <a:spLocks noGrp="1"/>
          </p:cNvSpPr>
          <p:nvPr>
            <p:ph type="body" idx="1"/>
          </p:nvPr>
        </p:nvSpPr>
        <p:spPr>
          <a:xfrm>
            <a:off x="465830" y="1417638"/>
            <a:ext cx="8229600" cy="4791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sym typeface="Calibri"/>
              </a:rPr>
              <a:t>When reading memory, </a:t>
            </a:r>
            <a:r>
              <a:rPr lang="en-US" dirty="0"/>
              <a:t>there are two possibilities: Cache hit or Cache miss</a:t>
            </a:r>
            <a:endParaRPr dirty="0"/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</a:pPr>
            <a:r>
              <a:rPr lang="en-US" dirty="0">
                <a:solidFill>
                  <a:srgbClr val="FF0000"/>
                </a:solidFill>
                <a:sym typeface="Calibri"/>
              </a:rPr>
              <a:t>Cache hit:  </a:t>
            </a:r>
            <a:r>
              <a:rPr lang="en-US" dirty="0">
                <a:sym typeface="Calibri"/>
              </a:rPr>
              <a:t>Cache holds a valid copy of the block, so it returns the desired data</a:t>
            </a:r>
            <a:endParaRPr dirty="0"/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</a:pPr>
            <a:r>
              <a:rPr lang="en-US" dirty="0">
                <a:solidFill>
                  <a:srgbClr val="FF0000"/>
                </a:solidFill>
                <a:sym typeface="Calibri"/>
              </a:rPr>
              <a:t>Cache miss: </a:t>
            </a:r>
            <a:r>
              <a:rPr lang="en-US" dirty="0">
                <a:sym typeface="Calibri"/>
              </a:rPr>
              <a:t>Cache does not have desired block, so fetch from memory and put in empty (invalid) slot. Returns the desired data</a:t>
            </a:r>
            <a:endParaRPr dirty="0">
              <a:sym typeface="Calibri"/>
            </a:endParaRPr>
          </a:p>
          <a:p>
            <a:pPr lvl="1"/>
            <a:r>
              <a:rPr lang="en-US" dirty="0"/>
              <a:t>If cache</a:t>
            </a:r>
            <a:r>
              <a:rPr lang="en-US" dirty="0">
                <a:sym typeface="Calibri"/>
              </a:rPr>
              <a:t> is full you must discard one valid block and replace it with desired data</a:t>
            </a:r>
          </a:p>
          <a:p>
            <a:pPr marL="457200" lvl="1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2421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itle 3">
            <a:extLst>
              <a:ext uri="{FF2B5EF4-FFF2-40B4-BE49-F238E27FC236}">
                <a16:creationId xmlns:a16="http://schemas.microsoft.com/office/drawing/2014/main" id="{4B2E535C-774C-4F49-AD28-4D8432735A8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11188" y="2852738"/>
            <a:ext cx="7772400" cy="1470025"/>
          </a:xfrm>
        </p:spPr>
        <p:txBody>
          <a:bodyPr/>
          <a:lstStyle/>
          <a:p>
            <a:pPr marL="0" indent="0"/>
            <a:r>
              <a:rPr lang="en-US" altLang="en-US" dirty="0"/>
              <a:t>Writing into Cache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>
            <a:extLst>
              <a:ext uri="{FF2B5EF4-FFF2-40B4-BE49-F238E27FC236}">
                <a16:creationId xmlns:a16="http://schemas.microsoft.com/office/drawing/2014/main" id="{63EC7765-0B73-CC41-9A2C-81091C197C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9750" y="188913"/>
            <a:ext cx="7848600" cy="762000"/>
          </a:xfrm>
        </p:spPr>
        <p:txBody>
          <a:bodyPr/>
          <a:lstStyle/>
          <a:p>
            <a:r>
              <a:rPr lang="en-US" altLang="en-US" dirty="0"/>
              <a:t>Writing into Cache</a:t>
            </a:r>
          </a:p>
        </p:txBody>
      </p:sp>
      <p:sp>
        <p:nvSpPr>
          <p:cNvPr id="10242" name="Content Placeholder 2">
            <a:extLst>
              <a:ext uri="{FF2B5EF4-FFF2-40B4-BE49-F238E27FC236}">
                <a16:creationId xmlns:a16="http://schemas.microsoft.com/office/drawing/2014/main" id="{CD927232-D778-7247-80DF-A0265B6233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11188" y="1122363"/>
            <a:ext cx="7777162" cy="5322887"/>
          </a:xfrm>
        </p:spPr>
        <p:txBody>
          <a:bodyPr/>
          <a:lstStyle/>
          <a:p>
            <a:r>
              <a:rPr lang="en-US" altLang="en-US" dirty="0"/>
              <a:t>Situation with Writing to cache is complicated</a:t>
            </a:r>
          </a:p>
          <a:p>
            <a:pPr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Multiple copies of data exist:</a:t>
            </a:r>
          </a:p>
          <a:p>
            <a:pPr lvl="1">
              <a:tabLst>
                <a:tab pos="319088" algn="l"/>
                <a:tab pos="846138" algn="l"/>
                <a:tab pos="1760538" algn="l"/>
                <a:tab pos="2674938" algn="l"/>
                <a:tab pos="3589338" algn="l"/>
                <a:tab pos="4503738" algn="l"/>
                <a:tab pos="5418138" algn="l"/>
                <a:tab pos="6332538" algn="l"/>
                <a:tab pos="7246938" algn="l"/>
                <a:tab pos="8161338" algn="l"/>
                <a:tab pos="9075738" algn="l"/>
                <a:tab pos="9990138" algn="l"/>
              </a:tabLst>
              <a:defRPr/>
            </a:pPr>
            <a:r>
              <a:rPr lang="en-GB" dirty="0"/>
              <a:t>L1, L2, L3, Main Memory, Disk</a:t>
            </a:r>
            <a:endParaRPr lang="en-US" altLang="en-US" dirty="0"/>
          </a:p>
          <a:p>
            <a:r>
              <a:rPr lang="en-US" altLang="en-US" b="1" dirty="0">
                <a:solidFill>
                  <a:srgbClr val="FF0000"/>
                </a:solidFill>
              </a:rPr>
              <a:t>Write hit - </a:t>
            </a:r>
            <a:r>
              <a:rPr lang="en-US" altLang="en-US" dirty="0"/>
              <a:t>Suppose we write a word </a:t>
            </a:r>
            <a:r>
              <a:rPr lang="en-US" altLang="en-US" dirty="0">
                <a:solidFill>
                  <a:srgbClr val="0070C0"/>
                </a:solidFill>
              </a:rPr>
              <a:t>w</a:t>
            </a:r>
            <a:r>
              <a:rPr lang="en-US" altLang="en-US" dirty="0"/>
              <a:t> that is already cached (earlier) </a:t>
            </a:r>
            <a:endParaRPr lang="en-US" altLang="en-US" b="1" dirty="0">
              <a:solidFill>
                <a:srgbClr val="FF0000"/>
              </a:solidFill>
            </a:endParaRPr>
          </a:p>
          <a:p>
            <a:pPr lvl="1"/>
            <a:r>
              <a:rPr lang="en-US" altLang="en-US" dirty="0"/>
              <a:t>First update the cache location with </a:t>
            </a:r>
            <a:r>
              <a:rPr lang="en-US" altLang="en-US" dirty="0">
                <a:solidFill>
                  <a:srgbClr val="0070C0"/>
                </a:solidFill>
              </a:rPr>
              <a:t>w</a:t>
            </a:r>
          </a:p>
          <a:p>
            <a:pPr lvl="1"/>
            <a:r>
              <a:rPr lang="en-US" altLang="en-US" dirty="0"/>
              <a:t>What is the approach to update the next level of hierarchy?</a:t>
            </a:r>
          </a:p>
          <a:p>
            <a:pPr lvl="1"/>
            <a:r>
              <a:rPr lang="en-US" altLang="en-US" dirty="0"/>
              <a:t>Two approaches: </a:t>
            </a:r>
            <a:r>
              <a:rPr lang="en-US" altLang="en-US" b="1" dirty="0">
                <a:solidFill>
                  <a:srgbClr val="C00000"/>
                </a:solidFill>
              </a:rPr>
              <a:t>Write-Though,</a:t>
            </a:r>
            <a:r>
              <a:rPr lang="en-US" altLang="en-US" dirty="0"/>
              <a:t> and </a:t>
            </a:r>
            <a:r>
              <a:rPr lang="en-US" altLang="en-US" b="1" dirty="0">
                <a:solidFill>
                  <a:srgbClr val="C00000"/>
                </a:solidFill>
              </a:rPr>
              <a:t>Write-back</a:t>
            </a:r>
          </a:p>
          <a:p>
            <a:r>
              <a:rPr lang="en-US" altLang="en-US" b="1" dirty="0">
                <a:solidFill>
                  <a:srgbClr val="FF0000"/>
                </a:solidFill>
              </a:rPr>
              <a:t>Write miss -  </a:t>
            </a:r>
            <a:r>
              <a:rPr lang="en-US" altLang="en-US" dirty="0"/>
              <a:t>Suppose we write a word that is not cached</a:t>
            </a:r>
          </a:p>
          <a:p>
            <a:pPr lvl="1"/>
            <a:r>
              <a:rPr lang="en-US" altLang="en-US" dirty="0"/>
              <a:t>Two approaches: </a:t>
            </a:r>
            <a:r>
              <a:rPr lang="en-US" altLang="en-US" b="1" dirty="0">
                <a:solidFill>
                  <a:srgbClr val="C00000"/>
                </a:solidFill>
              </a:rPr>
              <a:t>Write-Allocate</a:t>
            </a:r>
            <a:r>
              <a:rPr lang="en-US" altLang="en-US" dirty="0">
                <a:solidFill>
                  <a:srgbClr val="C00000"/>
                </a:solidFill>
              </a:rPr>
              <a:t>, </a:t>
            </a:r>
            <a:r>
              <a:rPr lang="en-US" altLang="en-US" dirty="0"/>
              <a:t>and</a:t>
            </a:r>
            <a:r>
              <a:rPr lang="en-US" altLang="en-US" b="1" dirty="0">
                <a:solidFill>
                  <a:srgbClr val="C00000"/>
                </a:solidFill>
              </a:rPr>
              <a:t> Write No-Allocate</a:t>
            </a:r>
          </a:p>
        </p:txBody>
      </p:sp>
    </p:spTree>
    <p:extLst>
      <p:ext uri="{BB962C8B-B14F-4D97-AF65-F5344CB8AC3E}">
        <p14:creationId xmlns:p14="http://schemas.microsoft.com/office/powerpoint/2010/main" val="187989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8DF5-A2F3-DE44-ADB8-8065C78B1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Write-Hit case: </a:t>
            </a:r>
            <a:r>
              <a:rPr lang="en-US" dirty="0"/>
              <a:t>Write-Through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0FAA5-60FF-C549-8AB7-A2858FD8E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685" y="1052736"/>
            <a:ext cx="8207375" cy="5184775"/>
          </a:xfrm>
        </p:spPr>
        <p:txBody>
          <a:bodyPr/>
          <a:lstStyle/>
          <a:p>
            <a:r>
              <a:rPr lang="en-US" dirty="0"/>
              <a:t>First update the cash location </a:t>
            </a:r>
          </a:p>
          <a:p>
            <a:r>
              <a:rPr lang="en-US" dirty="0"/>
              <a:t>Immediately write </a:t>
            </a:r>
            <a:r>
              <a:rPr lang="en-US" dirty="0">
                <a:solidFill>
                  <a:srgbClr val="0070C0"/>
                </a:solidFill>
              </a:rPr>
              <a:t>w’s</a:t>
            </a: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block</a:t>
            </a:r>
            <a:r>
              <a:rPr lang="en-US" dirty="0"/>
              <a:t> to lower levels</a:t>
            </a:r>
          </a:p>
          <a:p>
            <a:pPr marL="457200" lvl="1" indent="0">
              <a:buNone/>
            </a:pPr>
            <a:r>
              <a:rPr lang="en-US" dirty="0"/>
              <a:t>+   Simple. </a:t>
            </a:r>
            <a:r>
              <a:rPr lang="en-US" altLang="en-US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All levels are up to date.</a:t>
            </a:r>
          </a:p>
          <a:p>
            <a:pPr marL="457200" lvl="1" indent="0">
              <a:buNone/>
            </a:pPr>
            <a:r>
              <a:rPr lang="en-US" altLang="en-US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+   Consistency</a:t>
            </a:r>
            <a:r>
              <a:rPr lang="en-US" altLang="en-US" dirty="0">
                <a:ea typeface="ＭＳ Ｐゴシック" panose="020B0600070205080204" pitchFamily="34" charset="-128"/>
              </a:rPr>
              <a:t>: </a:t>
            </a:r>
            <a:r>
              <a:rPr lang="en-US" altLang="en-US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Simpler </a:t>
            </a:r>
            <a:r>
              <a:rPr lang="en-US" altLang="en-US" b="1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cache coherence</a:t>
            </a:r>
            <a:endParaRPr lang="en-US" b="1" dirty="0">
              <a:solidFill>
                <a:srgbClr val="0070C0"/>
              </a:solidFill>
            </a:endParaRPr>
          </a:p>
          <a:p>
            <a:pPr lvl="1">
              <a:buFontTx/>
              <a:buChar char="-"/>
            </a:pPr>
            <a:r>
              <a:rPr lang="en-US" dirty="0"/>
              <a:t>Causes more traffic with every write</a:t>
            </a:r>
          </a:p>
          <a:p>
            <a:r>
              <a:rPr lang="en-US" dirty="0"/>
              <a:t>Every write gets to (main) memory</a:t>
            </a:r>
          </a:p>
          <a:p>
            <a:r>
              <a:rPr lang="en-US" dirty="0"/>
              <a:t>Writing to memory is slow – may take many cycles</a:t>
            </a:r>
          </a:p>
          <a:p>
            <a:pPr lvl="1"/>
            <a:r>
              <a:rPr lang="en-US" dirty="0"/>
              <a:t>include </a:t>
            </a:r>
            <a:r>
              <a:rPr lang="en-US" dirty="0">
                <a:solidFill>
                  <a:srgbClr val="0070C0"/>
                </a:solidFill>
              </a:rPr>
              <a:t>Write Buffer </a:t>
            </a:r>
            <a:r>
              <a:rPr lang="en-US" dirty="0"/>
              <a:t>to allow processor to continue once data in Buffer</a:t>
            </a:r>
          </a:p>
          <a:p>
            <a:r>
              <a:rPr lang="en-US" dirty="0"/>
              <a:t>Buffer updates memory in parallel to processor</a:t>
            </a:r>
          </a:p>
          <a:p>
            <a:r>
              <a:rPr lang="en-US" dirty="0">
                <a:solidFill>
                  <a:srgbClr val="C00000"/>
                </a:solidFill>
              </a:rPr>
              <a:t>Advantages of Buffer: </a:t>
            </a:r>
          </a:p>
          <a:p>
            <a:pPr lvl="1"/>
            <a:r>
              <a:rPr lang="en-US" dirty="0"/>
              <a:t>Write buffer stops CPU from stalling if memory cannot keep up</a:t>
            </a:r>
          </a:p>
          <a:p>
            <a:pPr lvl="1"/>
            <a:r>
              <a:rPr lang="en-US" dirty="0"/>
              <a:t>Write buffer may have multiple entries to absorb bursts of writes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altLang="en-US" dirty="0">
              <a:ea typeface="ＭＳ Ｐゴシック" panose="020B0600070205080204" pitchFamily="34" charset="-128"/>
            </a:endParaRPr>
          </a:p>
          <a:p>
            <a:pPr marL="457200" lvl="1" indent="0"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112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FB16-2B4B-9244-B4A6-60E44DE46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of Write buffer (ARM)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1725D6-FAB6-CC48-9C65-FDBFB42BD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268760"/>
            <a:ext cx="6482045" cy="485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806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B25D7-34F8-054A-859E-FABACE458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D5B62-684B-9F4F-ACAD-FB44A5973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err="1"/>
              <a:t>Krste</a:t>
            </a:r>
            <a:r>
              <a:rPr lang="en-US" sz="2000" dirty="0"/>
              <a:t> </a:t>
            </a:r>
            <a:r>
              <a:rPr lang="en-US" sz="2000" dirty="0" err="1"/>
              <a:t>Asanović</a:t>
            </a:r>
            <a:r>
              <a:rPr lang="en-US" sz="2000" dirty="0"/>
              <a:t> &amp; Randy H. Katz, </a:t>
            </a:r>
            <a: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  <a:t>CS 61C: Great Ideas in Computer Architecture (Machine Structures), </a:t>
            </a:r>
            <a:r>
              <a:rPr lang="en-US" sz="1600" dirty="0"/>
              <a:t>http://</a:t>
            </a:r>
            <a:r>
              <a:rPr lang="en-US" sz="1600" dirty="0" err="1"/>
              <a:t>inst.eecs.berkeley.edu</a:t>
            </a:r>
            <a:r>
              <a:rPr lang="en-US" sz="1600" dirty="0"/>
              <a:t>/~cs61c/</a:t>
            </a:r>
          </a:p>
          <a:p>
            <a:r>
              <a:rPr lang="en-US" sz="2000" dirty="0"/>
              <a:t>Chapter 6, Memory Hierarchy, Book: Computer Systems: A programmer’s perspective, </a:t>
            </a:r>
            <a:r>
              <a:rPr lang="en-IN" sz="2000" dirty="0"/>
              <a:t>Randal E. Bryant and David R. </a:t>
            </a:r>
            <a:r>
              <a:rPr lang="en-IN" sz="2000" dirty="0" err="1"/>
              <a:t>O’Hallaron</a:t>
            </a:r>
            <a:r>
              <a:rPr lang="en-IN" sz="2000" dirty="0"/>
              <a:t> </a:t>
            </a:r>
          </a:p>
          <a:p>
            <a:r>
              <a:rPr lang="en-US" sz="2000" dirty="0"/>
              <a:t>Prof </a:t>
            </a:r>
            <a:r>
              <a:rPr lang="en-US" sz="2000" dirty="0" err="1"/>
              <a:t>Onur</a:t>
            </a:r>
            <a:r>
              <a:rPr lang="en-US" sz="2000" dirty="0"/>
              <a:t> </a:t>
            </a:r>
            <a:r>
              <a:rPr lang="en-US" sz="2000" dirty="0" err="1"/>
              <a:t>Mutlu’s</a:t>
            </a:r>
            <a:r>
              <a:rPr lang="en-US" sz="2000" dirty="0"/>
              <a:t> Class Presentation, </a:t>
            </a:r>
            <a:r>
              <a:rPr lang="en-US" altLang="en-US" sz="2000" dirty="0"/>
              <a:t>ETH Zürich, Lecture 21b: Memory Hierarchy and Caches, Sprint 2020</a:t>
            </a:r>
          </a:p>
          <a:p>
            <a:r>
              <a:rPr lang="en-US" altLang="en-US" sz="2000" dirty="0"/>
              <a:t>Patterson and Hennessy, Book: Computer Organization and Design, Hardware/Software Interface, RISC-V Edition</a:t>
            </a:r>
          </a:p>
          <a:p>
            <a:r>
              <a:rPr lang="en-IN" sz="2000" dirty="0"/>
              <a:t>MIT 6.004 Spring 2020, Class on Caches</a:t>
            </a:r>
          </a:p>
          <a:p>
            <a:r>
              <a:rPr lang="en-US" sz="2000" dirty="0"/>
              <a:t>Digital Design and Computer Architecture: RISC-V Edition, Harris &amp; Harris Elsevier</a:t>
            </a:r>
            <a:endParaRPr lang="en-IN" sz="2000" dirty="0"/>
          </a:p>
          <a:p>
            <a:endParaRPr lang="en-US" altLang="en-US" sz="2000" dirty="0"/>
          </a:p>
          <a:p>
            <a:pPr marL="0" indent="0">
              <a:buNone/>
            </a:pPr>
            <a:br>
              <a:rPr lang="en-US" sz="2000" dirty="0">
                <a:latin typeface="Calibri" charset="0"/>
                <a:ea typeface="ＭＳ Ｐゴシック" charset="0"/>
                <a:cs typeface="ＭＳ Ｐゴシック" charset="0"/>
              </a:rPr>
            </a:b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308916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8DF5-A2F3-DE44-ADB8-8065C78B1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Example: Write-Hit case: </a:t>
            </a:r>
            <a:r>
              <a:rPr lang="en-US" dirty="0"/>
              <a:t>Write-Through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0FAA5-60FF-C549-8AB7-A2858FD8E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685" y="1052737"/>
            <a:ext cx="8207375" cy="1440160"/>
          </a:xfrm>
        </p:spPr>
        <p:txBody>
          <a:bodyPr/>
          <a:lstStyle/>
          <a:p>
            <a:pPr lvl="1"/>
            <a:r>
              <a:rPr lang="en-US" dirty="0"/>
              <a:t>Data is updated simultaneously to cache and memory</a:t>
            </a:r>
          </a:p>
          <a:p>
            <a:pPr lvl="1"/>
            <a:r>
              <a:rPr lang="en-US" dirty="0"/>
              <a:t>Process is simple and reliable</a:t>
            </a:r>
          </a:p>
          <a:p>
            <a:endParaRPr lang="en-US" dirty="0"/>
          </a:p>
          <a:p>
            <a:pPr lvl="1"/>
            <a:endParaRPr lang="en-US" altLang="en-US" dirty="0">
              <a:ea typeface="ＭＳ Ｐゴシック" panose="020B0600070205080204" pitchFamily="34" charset="-128"/>
            </a:endParaRPr>
          </a:p>
          <a:p>
            <a:pPr marL="457200" lvl="1" indent="0"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5828DC-9062-954D-84B5-A7E59B5CC5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404" y="2132856"/>
            <a:ext cx="7010400" cy="41402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57A7447-25CB-A34E-9994-85221D14AEE8}"/>
              </a:ext>
            </a:extLst>
          </p:cNvPr>
          <p:cNvSpPr/>
          <p:nvPr/>
        </p:nvSpPr>
        <p:spPr>
          <a:xfrm>
            <a:off x="251520" y="6273225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0" dirty="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1600" b="0" dirty="0" err="1">
                <a:latin typeface="Calibri" panose="020F0502020204030204" pitchFamily="34" charset="0"/>
                <a:cs typeface="Calibri" panose="020F0502020204030204" pitchFamily="34" charset="0"/>
              </a:rPr>
              <a:t>www.geeksforgeeks.org</a:t>
            </a:r>
            <a:r>
              <a:rPr lang="en-US" sz="1600" b="0" dirty="0">
                <a:latin typeface="Calibri" panose="020F0502020204030204" pitchFamily="34" charset="0"/>
                <a:cs typeface="Calibri" panose="020F0502020204030204" pitchFamily="34" charset="0"/>
              </a:rPr>
              <a:t>/write-through-and-write-back-in-cache/</a:t>
            </a:r>
          </a:p>
        </p:txBody>
      </p:sp>
    </p:spTree>
    <p:extLst>
      <p:ext uri="{BB962C8B-B14F-4D97-AF65-F5344CB8AC3E}">
        <p14:creationId xmlns:p14="http://schemas.microsoft.com/office/powerpoint/2010/main" val="41947581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40DC4-5E36-174F-9B1C-1A794804F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Write-Hit case: </a:t>
            </a:r>
            <a:r>
              <a:rPr lang="en-US" dirty="0"/>
              <a:t>Write-Back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EC8C9-2313-4249-AA20-87879B7F4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Defers the update as long as possible by writing the updated block to the next lower level only when it is evicted from the cache by the replacement algorithm</a:t>
            </a:r>
          </a:p>
          <a:p>
            <a:pPr marL="457200" lvl="1" indent="0"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+ Can combine multiple writes to the same block before eviction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Potentially saves bandwidth between cache levels + saves energy</a:t>
            </a:r>
          </a:p>
          <a:p>
            <a:pPr marL="457200" lvl="1" indent="0"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- Need a bit in the tag store indicating the block is </a:t>
            </a:r>
            <a:r>
              <a:rPr lang="ja-JP" altLang="en-US">
                <a:solidFill>
                  <a:srgbClr val="C00000"/>
                </a:solidFill>
                <a:ea typeface="ＭＳ Ｐゴシック" panose="020B0600070205080204" pitchFamily="34" charset="-128"/>
              </a:rPr>
              <a:t>“</a:t>
            </a:r>
            <a:r>
              <a:rPr lang="en-US" altLang="ja-JP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dirty/modified</a:t>
            </a:r>
            <a:r>
              <a:rPr lang="ja-JP" altLang="en-US">
                <a:solidFill>
                  <a:srgbClr val="C00000"/>
                </a:solidFill>
                <a:ea typeface="ＭＳ Ｐゴシック" panose="020B0600070205080204" pitchFamily="34" charset="-128"/>
              </a:rPr>
              <a:t>”</a:t>
            </a:r>
            <a:endParaRPr lang="en-US" altLang="ja-JP" dirty="0">
              <a:solidFill>
                <a:srgbClr val="C00000"/>
              </a:solidFill>
              <a:ea typeface="ＭＳ Ｐゴシック" panose="020B0600070205080204" pitchFamily="34" charset="-128"/>
            </a:endParaRPr>
          </a:p>
          <a:p>
            <a:r>
              <a:rPr lang="en-IN" dirty="0"/>
              <a:t>Memory and Cache are inconsistent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7182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40DC4-5E36-174F-9B1C-1A794804F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Write-Hit case: </a:t>
            </a:r>
            <a:r>
              <a:rPr lang="en-US" dirty="0"/>
              <a:t>Write-Back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02ED6F-31EE-C141-9418-11FD51A1F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403" y="950640"/>
            <a:ext cx="6408712" cy="520611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18822BD-9B88-104A-A847-069763585AED}"/>
              </a:ext>
            </a:extLst>
          </p:cNvPr>
          <p:cNvSpPr/>
          <p:nvPr/>
        </p:nvSpPr>
        <p:spPr>
          <a:xfrm>
            <a:off x="174759" y="6286718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0" dirty="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1600" b="0" dirty="0" err="1">
                <a:latin typeface="Calibri" panose="020F0502020204030204" pitchFamily="34" charset="0"/>
                <a:cs typeface="Calibri" panose="020F0502020204030204" pitchFamily="34" charset="0"/>
              </a:rPr>
              <a:t>www.geeksforgeeks.org</a:t>
            </a:r>
            <a:r>
              <a:rPr lang="en-US" sz="1600" b="0" dirty="0">
                <a:latin typeface="Calibri" panose="020F0502020204030204" pitchFamily="34" charset="0"/>
                <a:cs typeface="Calibri" panose="020F0502020204030204" pitchFamily="34" charset="0"/>
              </a:rPr>
              <a:t>/write-through-and-write-back-in-cache/</a:t>
            </a:r>
          </a:p>
        </p:txBody>
      </p:sp>
    </p:spTree>
    <p:extLst>
      <p:ext uri="{BB962C8B-B14F-4D97-AF65-F5344CB8AC3E}">
        <p14:creationId xmlns:p14="http://schemas.microsoft.com/office/powerpoint/2010/main" val="147290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8DF5-A2F3-DE44-ADB8-8065C78B1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Write-Miss</a:t>
            </a:r>
            <a:r>
              <a:rPr lang="en-US" dirty="0"/>
              <a:t>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0FAA5-60FF-C549-8AB7-A2858FD8E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073" y="1052736"/>
            <a:ext cx="8207375" cy="5184775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Write-Allocate</a:t>
            </a:r>
          </a:p>
          <a:p>
            <a:pPr lvl="1"/>
            <a:r>
              <a:rPr lang="en-US" dirty="0"/>
              <a:t>Load the corresponding block from the next lower level into the cache and then update the cache block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Can combine writes instead of writing each of them individually to next level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Write allocate </a:t>
            </a:r>
            <a:r>
              <a:rPr lang="en-US" dirty="0"/>
              <a:t>almost always paired with </a:t>
            </a:r>
            <a:r>
              <a:rPr lang="en-US" dirty="0">
                <a:solidFill>
                  <a:srgbClr val="00B050"/>
                </a:solidFill>
              </a:rPr>
              <a:t>write-back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Accessing same address many times -&gt; cache it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Simpler because write misses can be treated the same way as read misses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Tries to exploit the spatial locality of writes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Requires  transfer of the whole cache block</a:t>
            </a:r>
          </a:p>
          <a:p>
            <a:r>
              <a:rPr lang="en-US" dirty="0">
                <a:solidFill>
                  <a:srgbClr val="C00000"/>
                </a:solidFill>
              </a:rPr>
              <a:t>Write No-Allocate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Bypass the cache and write the word directly to the next lower level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Conserves cache space if </a:t>
            </a:r>
            <a:r>
              <a:rPr lang="en-US" altLang="en-US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locality of writes is low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Typically paired with </a:t>
            </a:r>
            <a:r>
              <a:rPr lang="en-US" altLang="en-US" dirty="0">
                <a:solidFill>
                  <a:srgbClr val="00B050"/>
                </a:solidFill>
                <a:ea typeface="ＭＳ Ｐゴシック" panose="020B0600070205080204" pitchFamily="34" charset="-128"/>
              </a:rPr>
              <a:t>write-through</a:t>
            </a:r>
          </a:p>
          <a:p>
            <a:pPr marL="457200" lvl="1" indent="0"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5452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7D5CB-9DC5-4641-B07A-64BABF725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Allocation -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9A155F-6511-7243-9947-6E30EFFD8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950640"/>
            <a:ext cx="7992888" cy="56973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6F58E4C-3C93-5B4E-AC9F-C91F9450FDDD}"/>
              </a:ext>
            </a:extLst>
          </p:cNvPr>
          <p:cNvSpPr/>
          <p:nvPr/>
        </p:nvSpPr>
        <p:spPr>
          <a:xfrm>
            <a:off x="251520" y="6273225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0" dirty="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1600" b="0" dirty="0" err="1">
                <a:latin typeface="Calibri" panose="020F0502020204030204" pitchFamily="34" charset="0"/>
                <a:cs typeface="Calibri" panose="020F0502020204030204" pitchFamily="34" charset="0"/>
              </a:rPr>
              <a:t>www.geeksforgeeks.org</a:t>
            </a:r>
            <a:r>
              <a:rPr lang="en-US" sz="1600" b="0" dirty="0">
                <a:latin typeface="Calibri" panose="020F0502020204030204" pitchFamily="34" charset="0"/>
                <a:cs typeface="Calibri" panose="020F0502020204030204" pitchFamily="34" charset="0"/>
              </a:rPr>
              <a:t>/write-through-and-write-back-in-cache/</a:t>
            </a:r>
          </a:p>
        </p:txBody>
      </p:sp>
    </p:spTree>
    <p:extLst>
      <p:ext uri="{BB962C8B-B14F-4D97-AF65-F5344CB8AC3E}">
        <p14:creationId xmlns:p14="http://schemas.microsoft.com/office/powerpoint/2010/main" val="28569988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9AB55-9323-E94D-8A70-FA36D0445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No-Allocate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9EC4CA-55A5-AE4E-8684-DEE8AFCD7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838252"/>
            <a:ext cx="7055420" cy="547078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F657414-9779-7D46-9A27-4AC28590FF7C}"/>
              </a:ext>
            </a:extLst>
          </p:cNvPr>
          <p:cNvSpPr/>
          <p:nvPr/>
        </p:nvSpPr>
        <p:spPr>
          <a:xfrm>
            <a:off x="251520" y="6273225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0" dirty="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1600" b="0" dirty="0" err="1">
                <a:latin typeface="Calibri" panose="020F0502020204030204" pitchFamily="34" charset="0"/>
                <a:cs typeface="Calibri" panose="020F0502020204030204" pitchFamily="34" charset="0"/>
              </a:rPr>
              <a:t>www.geeksforgeeks.org</a:t>
            </a:r>
            <a:r>
              <a:rPr lang="en-US" sz="1600" b="0" dirty="0">
                <a:latin typeface="Calibri" panose="020F0502020204030204" pitchFamily="34" charset="0"/>
                <a:cs typeface="Calibri" panose="020F0502020204030204" pitchFamily="34" charset="0"/>
              </a:rPr>
              <a:t>/write-through-and-write-back-in-cache/</a:t>
            </a:r>
          </a:p>
        </p:txBody>
      </p:sp>
    </p:spTree>
    <p:extLst>
      <p:ext uri="{BB962C8B-B14F-4D97-AF65-F5344CB8AC3E}">
        <p14:creationId xmlns:p14="http://schemas.microsoft.com/office/powerpoint/2010/main" val="35139363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Write-Through vs. Write-Back (Self Reading)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875" y="1196975"/>
            <a:ext cx="4247133" cy="5184775"/>
          </a:xfrm>
        </p:spPr>
        <p:txBody>
          <a:bodyPr/>
          <a:lstStyle/>
          <a:p>
            <a:r>
              <a:rPr lang="en-US" dirty="0"/>
              <a:t>Write-Through:</a:t>
            </a:r>
          </a:p>
          <a:p>
            <a:pPr lvl="1"/>
            <a:r>
              <a:rPr lang="en-US" dirty="0"/>
              <a:t>Simpler control logic</a:t>
            </a:r>
          </a:p>
          <a:p>
            <a:pPr lvl="1"/>
            <a:r>
              <a:rPr lang="en-US" dirty="0"/>
              <a:t>More predictable timing simplifies processor control logic</a:t>
            </a:r>
          </a:p>
          <a:p>
            <a:pPr lvl="1"/>
            <a:r>
              <a:rPr lang="en-US" dirty="0"/>
              <a:t>Easier to make reliable, since memory always has copy of data (big idea: Redundancy!)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4800600" y="1196975"/>
            <a:ext cx="4343400" cy="4525963"/>
          </a:xfrm>
        </p:spPr>
        <p:txBody>
          <a:bodyPr/>
          <a:lstStyle/>
          <a:p>
            <a:r>
              <a:rPr lang="en-US" dirty="0"/>
              <a:t>Write-Back</a:t>
            </a:r>
          </a:p>
          <a:p>
            <a:pPr lvl="1"/>
            <a:r>
              <a:rPr lang="en-US" dirty="0"/>
              <a:t>More complex control logic</a:t>
            </a:r>
          </a:p>
          <a:p>
            <a:pPr lvl="1"/>
            <a:r>
              <a:rPr lang="en-US" dirty="0"/>
              <a:t>More variable timing (0,1,2 memory accesses per cache access)</a:t>
            </a:r>
          </a:p>
          <a:p>
            <a:pPr lvl="1"/>
            <a:r>
              <a:rPr lang="en-US" dirty="0"/>
              <a:t>Usually reduces write traffic</a:t>
            </a:r>
          </a:p>
          <a:p>
            <a:pPr lvl="1"/>
            <a:r>
              <a:rPr lang="en-US" dirty="0"/>
              <a:t>Harder to make reliable, sometimes cache has only copy of data</a:t>
            </a:r>
          </a:p>
        </p:txBody>
      </p:sp>
      <p:sp>
        <p:nvSpPr>
          <p:cNvPr id="6" name="Google Shape;601;g5ce8b99149_0_339">
            <a:extLst>
              <a:ext uri="{FF2B5EF4-FFF2-40B4-BE49-F238E27FC236}">
                <a16:creationId xmlns:a16="http://schemas.microsoft.com/office/drawing/2014/main" id="{4F4CC49A-7DE6-7744-92BB-FF538A7251A1}"/>
              </a:ext>
            </a:extLst>
          </p:cNvPr>
          <p:cNvSpPr txBox="1">
            <a:spLocks/>
          </p:cNvSpPr>
          <p:nvPr/>
        </p:nvSpPr>
        <p:spPr>
          <a:xfrm>
            <a:off x="31924" y="6540798"/>
            <a:ext cx="4355976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Ref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: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Krste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Asanović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 &amp; Randy H. Katz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,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Univ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 of California, Berkeley </a:t>
            </a:r>
          </a:p>
        </p:txBody>
      </p:sp>
    </p:spTree>
    <p:extLst>
      <p:ext uri="{BB962C8B-B14F-4D97-AF65-F5344CB8AC3E}">
        <p14:creationId xmlns:p14="http://schemas.microsoft.com/office/powerpoint/2010/main" val="13562520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itle 3">
            <a:extLst>
              <a:ext uri="{FF2B5EF4-FFF2-40B4-BE49-F238E27FC236}">
                <a16:creationId xmlns:a16="http://schemas.microsoft.com/office/drawing/2014/main" id="{4B2E535C-774C-4F49-AD28-4D8432735A8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11560" y="2060848"/>
            <a:ext cx="7772400" cy="1470025"/>
          </a:xfrm>
        </p:spPr>
        <p:txBody>
          <a:bodyPr/>
          <a:lstStyle/>
          <a:p>
            <a:pPr marL="0" indent="0"/>
            <a:r>
              <a:rPr lang="en-US" altLang="en-US" dirty="0"/>
              <a:t>Cache Replacement Policies</a:t>
            </a:r>
          </a:p>
        </p:txBody>
      </p:sp>
    </p:spTree>
    <p:extLst>
      <p:ext uri="{BB962C8B-B14F-4D97-AF65-F5344CB8AC3E}">
        <p14:creationId xmlns:p14="http://schemas.microsoft.com/office/powerpoint/2010/main" val="15535260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1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Cache Replacement Policies</a:t>
            </a:r>
          </a:p>
        </p:txBody>
      </p:sp>
      <p:sp>
        <p:nvSpPr>
          <p:cNvPr id="1093647" name="Rectangle 15"/>
          <p:cNvSpPr>
            <a:spLocks noGrp="1" noChangeArrowheads="1"/>
          </p:cNvSpPr>
          <p:nvPr>
            <p:ph idx="1"/>
          </p:nvPr>
        </p:nvSpPr>
        <p:spPr>
          <a:xfrm>
            <a:off x="539552" y="1268561"/>
            <a:ext cx="8064698" cy="518477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dirty="0"/>
              <a:t>Random Replacement</a:t>
            </a:r>
          </a:p>
          <a:p>
            <a:pPr lvl="1">
              <a:lnSpc>
                <a:spcPct val="90000"/>
              </a:lnSpc>
              <a:defRPr/>
            </a:pPr>
            <a:r>
              <a:rPr lang="en-US" sz="1800" dirty="0"/>
              <a:t>Hardware randomly selects a cache evict</a:t>
            </a:r>
          </a:p>
          <a:p>
            <a:pPr>
              <a:lnSpc>
                <a:spcPct val="90000"/>
              </a:lnSpc>
              <a:defRPr/>
            </a:pPr>
            <a:r>
              <a:rPr lang="en-US" dirty="0"/>
              <a:t>First In First Out (FIFO)</a:t>
            </a:r>
          </a:p>
          <a:p>
            <a:pPr>
              <a:lnSpc>
                <a:spcPct val="90000"/>
              </a:lnSpc>
              <a:defRPr/>
            </a:pPr>
            <a:r>
              <a:rPr lang="en-US" dirty="0"/>
              <a:t>Least-Recently Used</a:t>
            </a:r>
          </a:p>
          <a:p>
            <a:pPr lvl="1">
              <a:lnSpc>
                <a:spcPct val="90000"/>
              </a:lnSpc>
              <a:defRPr/>
            </a:pPr>
            <a:r>
              <a:rPr lang="en-US" sz="1800" dirty="0"/>
              <a:t>Hardware keeps track of access history</a:t>
            </a:r>
          </a:p>
          <a:p>
            <a:pPr lvl="1">
              <a:lnSpc>
                <a:spcPct val="90000"/>
              </a:lnSpc>
              <a:defRPr/>
            </a:pPr>
            <a:r>
              <a:rPr lang="en-US" sz="1800" dirty="0"/>
              <a:t>Replace the entry that has not been used for the longest time</a:t>
            </a:r>
          </a:p>
          <a:p>
            <a:pPr lvl="1">
              <a:lnSpc>
                <a:spcPct val="90000"/>
              </a:lnSpc>
              <a:defRPr/>
            </a:pPr>
            <a:r>
              <a:rPr lang="en-US" sz="1800" dirty="0"/>
              <a:t>For 2-way set-associative cache, need one bit for LRU replacement</a:t>
            </a:r>
          </a:p>
          <a:p>
            <a:pPr>
              <a:lnSpc>
                <a:spcPct val="90000"/>
              </a:lnSpc>
              <a:defRPr/>
            </a:pPr>
            <a:r>
              <a:rPr lang="en-US" dirty="0"/>
              <a:t>Example of a Simple “Pseudo” LRU Implementation</a:t>
            </a:r>
          </a:p>
          <a:p>
            <a:pPr lvl="1">
              <a:lnSpc>
                <a:spcPct val="90000"/>
              </a:lnSpc>
              <a:defRPr/>
            </a:pPr>
            <a:r>
              <a:rPr lang="en-US" sz="1800" dirty="0"/>
              <a:t>Assume 64 Fully Associative entries</a:t>
            </a:r>
          </a:p>
          <a:p>
            <a:pPr lvl="1">
              <a:lnSpc>
                <a:spcPct val="90000"/>
              </a:lnSpc>
              <a:defRPr/>
            </a:pPr>
            <a:r>
              <a:rPr lang="en-US" sz="1800" dirty="0"/>
              <a:t>Hardware replacement pointer points to one cache entry</a:t>
            </a:r>
          </a:p>
          <a:p>
            <a:pPr lvl="1">
              <a:lnSpc>
                <a:spcPct val="90000"/>
              </a:lnSpc>
              <a:defRPr/>
            </a:pPr>
            <a:r>
              <a:rPr lang="en-US" sz="1800" dirty="0"/>
              <a:t>Whenever access is made to the entry the pointer points to:</a:t>
            </a:r>
          </a:p>
          <a:p>
            <a:pPr lvl="2">
              <a:lnSpc>
                <a:spcPct val="90000"/>
              </a:lnSpc>
              <a:defRPr/>
            </a:pPr>
            <a:r>
              <a:rPr lang="en-US" sz="1600" dirty="0"/>
              <a:t>the next entry</a:t>
            </a:r>
          </a:p>
          <a:p>
            <a:pPr lvl="1">
              <a:lnSpc>
                <a:spcPct val="90000"/>
              </a:lnSpc>
              <a:defRPr/>
            </a:pPr>
            <a:r>
              <a:rPr lang="en-US" sz="1800" dirty="0"/>
              <a:t>Otherwise: do not move the pointer</a:t>
            </a:r>
          </a:p>
          <a:p>
            <a:pPr lvl="1">
              <a:lnSpc>
                <a:spcPct val="90000"/>
              </a:lnSpc>
              <a:defRPr/>
            </a:pPr>
            <a:r>
              <a:rPr lang="en-US" sz="1800" dirty="0"/>
              <a:t>Approximates “</a:t>
            </a:r>
            <a:r>
              <a:rPr lang="en-US" sz="1800" dirty="0">
                <a:solidFill>
                  <a:srgbClr val="0070C0"/>
                </a:solidFill>
              </a:rPr>
              <a:t>not-most-recently used</a:t>
            </a:r>
            <a:r>
              <a:rPr lang="en-US" sz="1800" dirty="0"/>
              <a:t>” replacement policy</a:t>
            </a:r>
          </a:p>
        </p:txBody>
      </p:sp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6369447" y="5272087"/>
            <a:ext cx="2234803" cy="1109663"/>
            <a:chOff x="3395" y="3116"/>
            <a:chExt cx="1877" cy="932"/>
          </a:xfrm>
        </p:grpSpPr>
        <p:sp>
          <p:nvSpPr>
            <p:cNvPr id="1093635" name="Rectangle 3"/>
            <p:cNvSpPr>
              <a:spLocks noChangeArrowheads="1"/>
            </p:cNvSpPr>
            <p:nvPr/>
          </p:nvSpPr>
          <p:spPr bwMode="auto">
            <a:xfrm>
              <a:off x="4376" y="3128"/>
              <a:ext cx="896" cy="89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1800"/>
            </a:p>
          </p:txBody>
        </p:sp>
        <p:sp>
          <p:nvSpPr>
            <p:cNvPr id="1093636" name="Line 4"/>
            <p:cNvSpPr>
              <a:spLocks noChangeShapeType="1"/>
            </p:cNvSpPr>
            <p:nvPr/>
          </p:nvSpPr>
          <p:spPr bwMode="auto">
            <a:xfrm>
              <a:off x="4376" y="3312"/>
              <a:ext cx="8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1800"/>
            </a:p>
          </p:txBody>
        </p:sp>
        <p:sp>
          <p:nvSpPr>
            <p:cNvPr id="1093637" name="Line 5"/>
            <p:cNvSpPr>
              <a:spLocks noChangeShapeType="1"/>
            </p:cNvSpPr>
            <p:nvPr/>
          </p:nvSpPr>
          <p:spPr bwMode="auto">
            <a:xfrm>
              <a:off x="4376" y="3504"/>
              <a:ext cx="8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1800"/>
            </a:p>
          </p:txBody>
        </p:sp>
        <p:sp>
          <p:nvSpPr>
            <p:cNvPr id="1093638" name="Line 6"/>
            <p:cNvSpPr>
              <a:spLocks noChangeShapeType="1"/>
            </p:cNvSpPr>
            <p:nvPr/>
          </p:nvSpPr>
          <p:spPr bwMode="auto">
            <a:xfrm>
              <a:off x="4376" y="3840"/>
              <a:ext cx="8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1800"/>
            </a:p>
          </p:txBody>
        </p:sp>
        <p:sp>
          <p:nvSpPr>
            <p:cNvPr id="1093639" name="Rectangle 7"/>
            <p:cNvSpPr>
              <a:spLocks noChangeArrowheads="1"/>
            </p:cNvSpPr>
            <p:nvPr/>
          </p:nvSpPr>
          <p:spPr bwMode="auto">
            <a:xfrm>
              <a:off x="4739" y="3491"/>
              <a:ext cx="168" cy="28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67865" tIns="33338" rIns="67865" bIns="33338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1800"/>
                <a:t>:</a:t>
              </a:r>
            </a:p>
          </p:txBody>
        </p:sp>
        <p:sp>
          <p:nvSpPr>
            <p:cNvPr id="1093640" name="Rectangle 8"/>
            <p:cNvSpPr>
              <a:spLocks noChangeArrowheads="1"/>
            </p:cNvSpPr>
            <p:nvPr/>
          </p:nvSpPr>
          <p:spPr bwMode="auto">
            <a:xfrm>
              <a:off x="4547" y="3116"/>
              <a:ext cx="476" cy="2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67865" tIns="33338" rIns="67865" bIns="33338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1200" dirty="0"/>
                <a:t>Entry 0</a:t>
              </a:r>
            </a:p>
          </p:txBody>
        </p:sp>
        <p:sp>
          <p:nvSpPr>
            <p:cNvPr id="1093641" name="Rectangle 9"/>
            <p:cNvSpPr>
              <a:spLocks noChangeArrowheads="1"/>
            </p:cNvSpPr>
            <p:nvPr/>
          </p:nvSpPr>
          <p:spPr bwMode="auto">
            <a:xfrm>
              <a:off x="4547" y="3308"/>
              <a:ext cx="476" cy="2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67865" tIns="33338" rIns="67865" bIns="33338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1200"/>
                <a:t>Entry 1</a:t>
              </a:r>
            </a:p>
          </p:txBody>
        </p:sp>
        <p:sp>
          <p:nvSpPr>
            <p:cNvPr id="1093642" name="Rectangle 10"/>
            <p:cNvSpPr>
              <a:spLocks noChangeArrowheads="1"/>
            </p:cNvSpPr>
            <p:nvPr/>
          </p:nvSpPr>
          <p:spPr bwMode="auto">
            <a:xfrm>
              <a:off x="4547" y="3836"/>
              <a:ext cx="565" cy="2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67865" tIns="33338" rIns="67865" bIns="33338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1200"/>
                <a:t>Entry  63</a:t>
              </a:r>
            </a:p>
          </p:txBody>
        </p:sp>
        <p:sp>
          <p:nvSpPr>
            <p:cNvPr id="1093643" name="Line 11"/>
            <p:cNvSpPr>
              <a:spLocks noChangeShapeType="1"/>
            </p:cNvSpPr>
            <p:nvPr/>
          </p:nvSpPr>
          <p:spPr bwMode="auto">
            <a:xfrm>
              <a:off x="3464" y="3600"/>
              <a:ext cx="8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1800"/>
            </a:p>
          </p:txBody>
        </p:sp>
        <p:sp>
          <p:nvSpPr>
            <p:cNvPr id="1093644" name="Rectangle 12"/>
            <p:cNvSpPr>
              <a:spLocks noChangeArrowheads="1"/>
            </p:cNvSpPr>
            <p:nvPr/>
          </p:nvSpPr>
          <p:spPr bwMode="auto">
            <a:xfrm>
              <a:off x="3395" y="3404"/>
              <a:ext cx="776" cy="2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67865" tIns="33338" rIns="67865" bIns="33338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1200"/>
                <a:t>Replacement</a:t>
              </a:r>
            </a:p>
          </p:txBody>
        </p:sp>
        <p:sp>
          <p:nvSpPr>
            <p:cNvPr id="1093645" name="Rectangle 13"/>
            <p:cNvSpPr>
              <a:spLocks noChangeArrowheads="1"/>
            </p:cNvSpPr>
            <p:nvPr/>
          </p:nvSpPr>
          <p:spPr bwMode="auto">
            <a:xfrm>
              <a:off x="3539" y="3596"/>
              <a:ext cx="481" cy="212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ffectLst/>
          </p:spPr>
          <p:txBody>
            <a:bodyPr wrap="none" lIns="67865" tIns="33338" rIns="67865" bIns="33338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sz="1200"/>
                <a:t>Pointer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81783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64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3647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itle 3">
            <a:extLst>
              <a:ext uri="{FF2B5EF4-FFF2-40B4-BE49-F238E27FC236}">
                <a16:creationId xmlns:a16="http://schemas.microsoft.com/office/drawing/2014/main" id="{4B2E535C-774C-4F49-AD28-4D8432735A8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11188" y="2852738"/>
            <a:ext cx="7772400" cy="1470025"/>
          </a:xfrm>
        </p:spPr>
        <p:txBody>
          <a:bodyPr/>
          <a:lstStyle/>
          <a:p>
            <a:pPr marL="0" indent="0"/>
            <a:r>
              <a:rPr lang="en-US" altLang="en-US" dirty="0"/>
              <a:t>Multilevel Cache Architectures</a:t>
            </a:r>
          </a:p>
        </p:txBody>
      </p:sp>
    </p:spTree>
    <p:extLst>
      <p:ext uri="{BB962C8B-B14F-4D97-AF65-F5344CB8AC3E}">
        <p14:creationId xmlns:p14="http://schemas.microsoft.com/office/powerpoint/2010/main" val="2830858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C71A-FB00-A041-A912-1CF5D9B650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Last Class: </a:t>
            </a:r>
            <a:br>
              <a:rPr lang="en-US" dirty="0"/>
            </a:br>
            <a:r>
              <a:rPr lang="en-US" dirty="0"/>
              <a:t>Direct Mapped – Fully Associative Caches</a:t>
            </a:r>
          </a:p>
        </p:txBody>
      </p:sp>
    </p:spTree>
    <p:extLst>
      <p:ext uri="{BB962C8B-B14F-4D97-AF65-F5344CB8AC3E}">
        <p14:creationId xmlns:p14="http://schemas.microsoft.com/office/powerpoint/2010/main" val="23927991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FB21D-3F5D-0940-B9A5-DC2FE9A24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 Cortex A8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6195D8-36C4-544C-9043-80BA04D49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052736"/>
            <a:ext cx="6768752" cy="6012668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34D5A25-0B39-D24B-AE36-5C4064B15A1C}"/>
              </a:ext>
            </a:extLst>
          </p:cNvPr>
          <p:cNvSpPr/>
          <p:nvPr/>
        </p:nvSpPr>
        <p:spPr bwMode="auto">
          <a:xfrm>
            <a:off x="1619672" y="2060848"/>
            <a:ext cx="576064" cy="1512168"/>
          </a:xfrm>
          <a:prstGeom prst="ellipse">
            <a:avLst/>
          </a:prstGeom>
          <a:noFill/>
          <a:ln w="25400" cap="flat" cmpd="sng" algn="ctr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8C5EC5C-4B16-8540-B3C5-8B7D49885674}"/>
              </a:ext>
            </a:extLst>
          </p:cNvPr>
          <p:cNvSpPr/>
          <p:nvPr/>
        </p:nvSpPr>
        <p:spPr bwMode="auto">
          <a:xfrm>
            <a:off x="7020272" y="2074055"/>
            <a:ext cx="576064" cy="1512168"/>
          </a:xfrm>
          <a:prstGeom prst="ellipse">
            <a:avLst/>
          </a:prstGeom>
          <a:noFill/>
          <a:ln w="25400" cap="flat" cmpd="sng" algn="ctr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8A212AE-F7F8-2747-A248-5AB8642B82C3}"/>
              </a:ext>
            </a:extLst>
          </p:cNvPr>
          <p:cNvSpPr/>
          <p:nvPr/>
        </p:nvSpPr>
        <p:spPr bwMode="auto">
          <a:xfrm>
            <a:off x="1115616" y="3861048"/>
            <a:ext cx="3888432" cy="2160239"/>
          </a:xfrm>
          <a:prstGeom prst="ellipse">
            <a:avLst/>
          </a:prstGeom>
          <a:noFill/>
          <a:ln w="25400" cap="flat" cmpd="sng" algn="ctr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9853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057D3-2F12-454F-AAF2-7019A6258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ARMv8  8-core processor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EDA8B3-3C35-3B49-979B-6584DD6F6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268760"/>
            <a:ext cx="8201556" cy="487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5033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425"/>
          <p:cNvSpPr>
            <a:spLocks noChangeArrowheads="1"/>
          </p:cNvSpPr>
          <p:nvPr/>
        </p:nvSpPr>
        <p:spPr bwMode="auto">
          <a:xfrm>
            <a:off x="228600" y="1676400"/>
            <a:ext cx="6172200" cy="3886200"/>
          </a:xfrm>
          <a:prstGeom prst="rect">
            <a:avLst/>
          </a:prstGeom>
          <a:solidFill>
            <a:srgbClr val="D5F1CF"/>
          </a:solidFill>
          <a:ln w="12700">
            <a:solidFill>
              <a:schemeClr val="tx1"/>
            </a:solidFill>
            <a:prstDash val="solid"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1" name="Rectangle 404"/>
          <p:cNvSpPr>
            <a:spLocks noChangeArrowheads="1"/>
          </p:cNvSpPr>
          <p:nvPr/>
        </p:nvSpPr>
        <p:spPr bwMode="auto">
          <a:xfrm>
            <a:off x="381000" y="1981200"/>
            <a:ext cx="2122488" cy="243840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0" name="Rectangle 413"/>
          <p:cNvSpPr>
            <a:spLocks noChangeArrowheads="1"/>
          </p:cNvSpPr>
          <p:nvPr/>
        </p:nvSpPr>
        <p:spPr bwMode="auto">
          <a:xfrm>
            <a:off x="4114800" y="1981200"/>
            <a:ext cx="2122488" cy="2438400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Intel Core i7 Cache Hierarchy</a:t>
            </a:r>
          </a:p>
        </p:txBody>
      </p:sp>
      <p:sp>
        <p:nvSpPr>
          <p:cNvPr id="4" name="Rectangle 396"/>
          <p:cNvSpPr>
            <a:spLocks noChangeArrowheads="1"/>
          </p:cNvSpPr>
          <p:nvPr/>
        </p:nvSpPr>
        <p:spPr bwMode="auto">
          <a:xfrm>
            <a:off x="546100" y="2133600"/>
            <a:ext cx="9779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 err="1">
                <a:latin typeface="Calibri" panose="020F0502020204030204" pitchFamily="34" charset="0"/>
              </a:rPr>
              <a:t>Regs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5" name="Rectangle 397"/>
          <p:cNvSpPr>
            <a:spLocks noChangeArrowheads="1"/>
          </p:cNvSpPr>
          <p:nvPr/>
        </p:nvSpPr>
        <p:spPr bwMode="auto">
          <a:xfrm>
            <a:off x="588963" y="2781300"/>
            <a:ext cx="782637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>
                <a:latin typeface="Calibri" panose="020F0502020204030204" pitchFamily="34" charset="0"/>
              </a:rPr>
              <a:t>d-cache</a:t>
            </a:r>
          </a:p>
        </p:txBody>
      </p:sp>
      <p:sp>
        <p:nvSpPr>
          <p:cNvPr id="6" name="Rectangle 399"/>
          <p:cNvSpPr>
            <a:spLocks noChangeArrowheads="1"/>
          </p:cNvSpPr>
          <p:nvPr/>
        </p:nvSpPr>
        <p:spPr bwMode="auto">
          <a:xfrm>
            <a:off x="1524000" y="2781300"/>
            <a:ext cx="795338" cy="5715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 err="1">
                <a:latin typeface="Calibri" panose="020F0502020204030204" pitchFamily="34" charset="0"/>
              </a:rPr>
              <a:t>i</a:t>
            </a:r>
            <a:r>
              <a:rPr lang="en-US" sz="1800" dirty="0">
                <a:latin typeface="Calibri" panose="020F0502020204030204" pitchFamily="34" charset="0"/>
              </a:rPr>
              <a:t>-cache</a:t>
            </a:r>
          </a:p>
        </p:txBody>
      </p:sp>
      <p:sp>
        <p:nvSpPr>
          <p:cNvPr id="7" name="Rectangle 400"/>
          <p:cNvSpPr>
            <a:spLocks noChangeArrowheads="1"/>
          </p:cNvSpPr>
          <p:nvPr/>
        </p:nvSpPr>
        <p:spPr bwMode="auto">
          <a:xfrm>
            <a:off x="609600" y="3695700"/>
            <a:ext cx="1709738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L2 unified cache</a:t>
            </a:r>
          </a:p>
        </p:txBody>
      </p:sp>
      <p:sp>
        <p:nvSpPr>
          <p:cNvPr id="8" name="Line 401"/>
          <p:cNvSpPr>
            <a:spLocks noChangeShapeType="1"/>
          </p:cNvSpPr>
          <p:nvPr/>
        </p:nvSpPr>
        <p:spPr bwMode="auto">
          <a:xfrm>
            <a:off x="1066800" y="24384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9" name="Line 402"/>
          <p:cNvSpPr>
            <a:spLocks noChangeShapeType="1"/>
          </p:cNvSpPr>
          <p:nvPr/>
        </p:nvSpPr>
        <p:spPr bwMode="auto">
          <a:xfrm>
            <a:off x="10668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0" name="Line 403"/>
          <p:cNvSpPr>
            <a:spLocks noChangeShapeType="1"/>
          </p:cNvSpPr>
          <p:nvPr/>
        </p:nvSpPr>
        <p:spPr bwMode="auto">
          <a:xfrm>
            <a:off x="19050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2" name="Text Box 405"/>
          <p:cNvSpPr txBox="1">
            <a:spLocks noChangeArrowheads="1"/>
          </p:cNvSpPr>
          <p:nvPr/>
        </p:nvSpPr>
        <p:spPr bwMode="auto">
          <a:xfrm>
            <a:off x="304800" y="1676400"/>
            <a:ext cx="794448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Calibri" panose="020F0502020204030204" pitchFamily="34" charset="0"/>
              </a:rPr>
              <a:t>Core 0</a:t>
            </a:r>
          </a:p>
        </p:txBody>
      </p:sp>
      <p:sp>
        <p:nvSpPr>
          <p:cNvPr id="13" name="Rectangle 406"/>
          <p:cNvSpPr>
            <a:spLocks noChangeArrowheads="1"/>
          </p:cNvSpPr>
          <p:nvPr/>
        </p:nvSpPr>
        <p:spPr bwMode="auto">
          <a:xfrm>
            <a:off x="4279900" y="2133600"/>
            <a:ext cx="977900" cy="3048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Regs</a:t>
            </a:r>
          </a:p>
        </p:txBody>
      </p:sp>
      <p:sp>
        <p:nvSpPr>
          <p:cNvPr id="14" name="Rectangle 407"/>
          <p:cNvSpPr>
            <a:spLocks noChangeArrowheads="1"/>
          </p:cNvSpPr>
          <p:nvPr/>
        </p:nvSpPr>
        <p:spPr bwMode="auto">
          <a:xfrm>
            <a:off x="4322763" y="2781300"/>
            <a:ext cx="782637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 dirty="0" err="1">
                <a:latin typeface="Calibri" panose="020F0502020204030204" pitchFamily="34" charset="0"/>
              </a:rPr>
              <a:t>d</a:t>
            </a:r>
            <a:r>
              <a:rPr lang="en-US" sz="1800" dirty="0">
                <a:latin typeface="Calibri" panose="020F0502020204030204" pitchFamily="34" charset="0"/>
              </a:rPr>
              <a:t>-cache</a:t>
            </a:r>
          </a:p>
        </p:txBody>
      </p:sp>
      <p:sp>
        <p:nvSpPr>
          <p:cNvPr id="15" name="Rectangle 408"/>
          <p:cNvSpPr>
            <a:spLocks noChangeArrowheads="1"/>
          </p:cNvSpPr>
          <p:nvPr/>
        </p:nvSpPr>
        <p:spPr bwMode="auto">
          <a:xfrm>
            <a:off x="5257800" y="2781300"/>
            <a:ext cx="795338" cy="571500"/>
          </a:xfrm>
          <a:prstGeom prst="rect">
            <a:avLst/>
          </a:prstGeom>
          <a:solidFill>
            <a:srgbClr val="DEDFF5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L1 </a:t>
            </a:r>
          </a:p>
          <a:p>
            <a:pPr algn="ctr"/>
            <a:r>
              <a:rPr lang="en-US" sz="1800">
                <a:latin typeface="Calibri" panose="020F0502020204030204" pitchFamily="34" charset="0"/>
              </a:rPr>
              <a:t>i-cache</a:t>
            </a:r>
          </a:p>
        </p:txBody>
      </p:sp>
      <p:sp>
        <p:nvSpPr>
          <p:cNvPr id="16" name="Rectangle 409"/>
          <p:cNvSpPr>
            <a:spLocks noChangeArrowheads="1"/>
          </p:cNvSpPr>
          <p:nvPr/>
        </p:nvSpPr>
        <p:spPr bwMode="auto">
          <a:xfrm>
            <a:off x="4343400" y="3695700"/>
            <a:ext cx="1709738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L2 unified cache</a:t>
            </a:r>
          </a:p>
        </p:txBody>
      </p:sp>
      <p:sp>
        <p:nvSpPr>
          <p:cNvPr id="17" name="Line 410"/>
          <p:cNvSpPr>
            <a:spLocks noChangeShapeType="1"/>
          </p:cNvSpPr>
          <p:nvPr/>
        </p:nvSpPr>
        <p:spPr bwMode="auto">
          <a:xfrm>
            <a:off x="4800600" y="24384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8" name="Line 411"/>
          <p:cNvSpPr>
            <a:spLocks noChangeShapeType="1"/>
          </p:cNvSpPr>
          <p:nvPr/>
        </p:nvSpPr>
        <p:spPr bwMode="auto">
          <a:xfrm>
            <a:off x="48006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19" name="Line 412"/>
          <p:cNvSpPr>
            <a:spLocks noChangeShapeType="1"/>
          </p:cNvSpPr>
          <p:nvPr/>
        </p:nvSpPr>
        <p:spPr bwMode="auto">
          <a:xfrm>
            <a:off x="5638800" y="3352800"/>
            <a:ext cx="0" cy="342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1" name="Text Box 414"/>
          <p:cNvSpPr txBox="1">
            <a:spLocks noChangeArrowheads="1"/>
          </p:cNvSpPr>
          <p:nvPr/>
        </p:nvSpPr>
        <p:spPr bwMode="auto">
          <a:xfrm>
            <a:off x="4038600" y="1676400"/>
            <a:ext cx="794448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Calibri" panose="020F0502020204030204" pitchFamily="34" charset="0"/>
              </a:rPr>
              <a:t>Core 3</a:t>
            </a:r>
          </a:p>
        </p:txBody>
      </p:sp>
      <p:sp>
        <p:nvSpPr>
          <p:cNvPr id="22" name="Text Box 415"/>
          <p:cNvSpPr txBox="1">
            <a:spLocks noChangeArrowheads="1"/>
          </p:cNvSpPr>
          <p:nvPr/>
        </p:nvSpPr>
        <p:spPr bwMode="auto">
          <a:xfrm>
            <a:off x="2971800" y="2983468"/>
            <a:ext cx="723900" cy="64633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</a:rPr>
              <a:t>…</a:t>
            </a:r>
          </a:p>
        </p:txBody>
      </p:sp>
      <p:sp>
        <p:nvSpPr>
          <p:cNvPr id="23" name="Line 417"/>
          <p:cNvSpPr>
            <a:spLocks noChangeShapeType="1"/>
          </p:cNvSpPr>
          <p:nvPr/>
        </p:nvSpPr>
        <p:spPr bwMode="auto">
          <a:xfrm>
            <a:off x="1447800" y="426720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4" name="Line 418"/>
          <p:cNvSpPr>
            <a:spLocks noChangeShapeType="1"/>
          </p:cNvSpPr>
          <p:nvPr/>
        </p:nvSpPr>
        <p:spPr bwMode="auto">
          <a:xfrm>
            <a:off x="5181600" y="426720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5" name="Rectangle 419"/>
          <p:cNvSpPr>
            <a:spLocks noChangeArrowheads="1"/>
          </p:cNvSpPr>
          <p:nvPr/>
        </p:nvSpPr>
        <p:spPr bwMode="auto">
          <a:xfrm>
            <a:off x="1098550" y="4800600"/>
            <a:ext cx="4387850" cy="571500"/>
          </a:xfrm>
          <a:prstGeom prst="rect">
            <a:avLst/>
          </a:prstGeom>
          <a:solidFill>
            <a:srgbClr val="F1C7C7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L3 unified cache</a:t>
            </a:r>
          </a:p>
          <a:p>
            <a:pPr algn="ctr"/>
            <a:r>
              <a:rPr lang="en-US" sz="1800">
                <a:latin typeface="Calibri" panose="020F0502020204030204" pitchFamily="34" charset="0"/>
              </a:rPr>
              <a:t>(shared by all cores)</a:t>
            </a:r>
          </a:p>
        </p:txBody>
      </p:sp>
      <p:sp>
        <p:nvSpPr>
          <p:cNvPr id="26" name="Rectangle 420"/>
          <p:cNvSpPr>
            <a:spLocks noChangeArrowheads="1"/>
          </p:cNvSpPr>
          <p:nvPr/>
        </p:nvSpPr>
        <p:spPr bwMode="auto">
          <a:xfrm>
            <a:off x="228600" y="6057900"/>
            <a:ext cx="6172200" cy="571500"/>
          </a:xfrm>
          <a:prstGeom prst="rect">
            <a:avLst/>
          </a:prstGeom>
          <a:solidFill>
            <a:srgbClr val="D5F1CF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prstTxWarp prst="textNoShape">
              <a:avLst/>
            </a:prstTxWarp>
          </a:bodyPr>
          <a:lstStyle/>
          <a:p>
            <a:pPr algn="ctr"/>
            <a:r>
              <a:rPr lang="en-US" sz="1800">
                <a:latin typeface="Calibri" panose="020F0502020204030204" pitchFamily="34" charset="0"/>
              </a:rPr>
              <a:t>Main memory</a:t>
            </a:r>
          </a:p>
        </p:txBody>
      </p:sp>
      <p:sp>
        <p:nvSpPr>
          <p:cNvPr id="27" name="Line 421"/>
          <p:cNvSpPr>
            <a:spLocks noChangeShapeType="1"/>
          </p:cNvSpPr>
          <p:nvPr/>
        </p:nvSpPr>
        <p:spPr bwMode="auto">
          <a:xfrm>
            <a:off x="3371850" y="5372100"/>
            <a:ext cx="0" cy="685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1800">
              <a:latin typeface="Calibri" panose="020F0502020204030204" pitchFamily="34" charset="0"/>
            </a:endParaRPr>
          </a:p>
        </p:txBody>
      </p:sp>
      <p:sp>
        <p:nvSpPr>
          <p:cNvPr id="29" name="Text Box 426"/>
          <p:cNvSpPr txBox="1">
            <a:spLocks noChangeArrowheads="1"/>
          </p:cNvSpPr>
          <p:nvPr/>
        </p:nvSpPr>
        <p:spPr bwMode="auto">
          <a:xfrm>
            <a:off x="152400" y="1295400"/>
            <a:ext cx="1939826" cy="36933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</a:rPr>
              <a:t>Processor package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553200" y="1676400"/>
            <a:ext cx="2514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</a:rPr>
              <a:t>L1 </a:t>
            </a:r>
            <a:r>
              <a:rPr lang="en-US" sz="1800" dirty="0" err="1">
                <a:latin typeface="Calibri" pitchFamily="34" charset="0"/>
              </a:rPr>
              <a:t>i</a:t>
            </a:r>
            <a:r>
              <a:rPr lang="en-US" sz="1800" dirty="0">
                <a:latin typeface="Calibri" pitchFamily="34" charset="0"/>
              </a:rPr>
              <a:t>-cache and </a:t>
            </a:r>
            <a:r>
              <a:rPr lang="en-US" sz="1800" dirty="0" err="1">
                <a:latin typeface="Calibri" pitchFamily="34" charset="0"/>
              </a:rPr>
              <a:t>d</a:t>
            </a:r>
            <a:r>
              <a:rPr lang="en-US" sz="1800" dirty="0">
                <a:latin typeface="Calibri" pitchFamily="34" charset="0"/>
              </a:rPr>
              <a:t>-cache: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32 KB,  8-way, 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Access: 4 cycles</a:t>
            </a:r>
          </a:p>
          <a:p>
            <a:endParaRPr lang="en-US" sz="1800" b="0" dirty="0">
              <a:latin typeface="Calibri" pitchFamily="34" charset="0"/>
            </a:endParaRPr>
          </a:p>
          <a:p>
            <a:r>
              <a:rPr lang="en-US" sz="1800" dirty="0">
                <a:latin typeface="Calibri" pitchFamily="34" charset="0"/>
              </a:rPr>
              <a:t>L2 unified cache: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 256 KB, 8-way, 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Access: 10 cycles</a:t>
            </a:r>
          </a:p>
          <a:p>
            <a:pPr lvl="1"/>
            <a:endParaRPr lang="en-US" sz="1800" b="0" dirty="0">
              <a:latin typeface="Calibri" pitchFamily="34" charset="0"/>
            </a:endParaRPr>
          </a:p>
          <a:p>
            <a:r>
              <a:rPr lang="en-US" sz="1800" dirty="0">
                <a:latin typeface="Calibri" pitchFamily="34" charset="0"/>
              </a:rPr>
              <a:t>L3 unified cache: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8 MB, 16-way,</a:t>
            </a:r>
          </a:p>
          <a:p>
            <a:pPr lvl="1"/>
            <a:r>
              <a:rPr lang="en-US" sz="1800" b="0" dirty="0">
                <a:latin typeface="Calibri" pitchFamily="34" charset="0"/>
              </a:rPr>
              <a:t>Access: 40-75 cycles</a:t>
            </a:r>
          </a:p>
          <a:p>
            <a:pPr lvl="1"/>
            <a:endParaRPr lang="en-US" sz="1800" b="0" dirty="0">
              <a:latin typeface="Calibri" pitchFamily="34" charset="0"/>
            </a:endParaRPr>
          </a:p>
          <a:p>
            <a:r>
              <a:rPr lang="en-US" sz="1800" dirty="0">
                <a:latin typeface="Calibri" pitchFamily="34" charset="0"/>
              </a:rPr>
              <a:t>Block size</a:t>
            </a:r>
            <a:r>
              <a:rPr lang="en-US" sz="1800" b="0" dirty="0">
                <a:latin typeface="Calibri" pitchFamily="34" charset="0"/>
              </a:rPr>
              <a:t>: 64 bytes for all caches.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D9F5F50-E86C-D548-9E6E-6E2DF6A517A1}"/>
              </a:ext>
            </a:extLst>
          </p:cNvPr>
          <p:cNvSpPr txBox="1"/>
          <p:nvPr/>
        </p:nvSpPr>
        <p:spPr>
          <a:xfrm>
            <a:off x="4435824" y="6640532"/>
            <a:ext cx="4649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Bryant</a:t>
            </a:r>
            <a:r>
              <a:rPr lang="en-US" sz="1000" b="0" i="0" baseline="0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 and </a:t>
            </a:r>
            <a:r>
              <a:rPr lang="en-US" sz="1000" b="0" i="0" baseline="0" dirty="0" err="1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O’Hallaron</a:t>
            </a:r>
            <a:r>
              <a:rPr lang="en-US" sz="1000" b="0" i="0" baseline="0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, Computer Systems: A Programmer’s Perspective, Third Edition</a:t>
            </a:r>
            <a:endParaRPr lang="en-US" sz="1000" b="0" i="0" dirty="0">
              <a:solidFill>
                <a:schemeClr val="bg1">
                  <a:lumMod val="6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25779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47D4-077C-D949-BE89-5774FA599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 Nehalem 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784ED3-3B58-414E-91C4-953C7F56C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499" y="1124744"/>
            <a:ext cx="7142209" cy="4655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1866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6FD65-EB19-544A-BEE5-2A6F9FDD7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Architecture – A few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D3F55-AEBC-F440-8A53-1391F96BC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Instruction and Data are accessed in different places in the pipeline</a:t>
            </a:r>
          </a:p>
          <a:p>
            <a:r>
              <a:rPr lang="en-US" dirty="0">
                <a:ea typeface="ＭＳ Ｐゴシック" panose="020B0600070205080204" pitchFamily="34" charset="-128"/>
              </a:rPr>
              <a:t>For pipeline reasons, the first level caches are always split</a:t>
            </a:r>
          </a:p>
          <a:p>
            <a:pPr lvl="1"/>
            <a:r>
              <a:rPr lang="en-US" dirty="0">
                <a:ea typeface="ＭＳ Ｐゴシック" panose="020B0600070205080204" pitchFamily="34" charset="-128"/>
              </a:rPr>
              <a:t>I-Cache</a:t>
            </a:r>
          </a:p>
          <a:p>
            <a:pPr lvl="1"/>
            <a:r>
              <a:rPr lang="en-US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D-Cache</a:t>
            </a:r>
          </a:p>
          <a:p>
            <a:r>
              <a:rPr lang="en-US" altLang="en-US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Higher level caches are almost always unified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8839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3" name="Title 1">
            <a:extLst>
              <a:ext uri="{FF2B5EF4-FFF2-40B4-BE49-F238E27FC236}">
                <a16:creationId xmlns:a16="http://schemas.microsoft.com/office/drawing/2014/main" id="{087C6547-ACEF-C146-9355-9054D05A92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Multi-level Caching in a Pipelined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513A7-41E6-A343-86B8-EBC17964845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97073" y="961529"/>
            <a:ext cx="8207375" cy="5184775"/>
          </a:xfrm>
        </p:spPr>
        <p:txBody>
          <a:bodyPr/>
          <a:lstStyle/>
          <a:p>
            <a:r>
              <a:rPr lang="en-US" altLang="en-US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First-level caches (instruction and data)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Decisions very much affected by cycle time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Small, lower associativity; </a:t>
            </a:r>
            <a:r>
              <a:rPr lang="en-US" altLang="en-US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latency is critical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Tag store </a:t>
            </a:r>
            <a:r>
              <a:rPr lang="en-US" altLang="en-US" dirty="0">
                <a:ea typeface="ＭＳ Ｐゴシック" panose="020B0600070205080204" pitchFamily="34" charset="-128"/>
              </a:rPr>
              <a:t>and</a:t>
            </a:r>
            <a:r>
              <a:rPr lang="en-US" altLang="en-US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 data store </a:t>
            </a:r>
            <a:r>
              <a:rPr lang="en-US" altLang="en-US" dirty="0">
                <a:ea typeface="ＭＳ Ｐゴシック" panose="020B0600070205080204" pitchFamily="34" charset="-128"/>
              </a:rPr>
              <a:t>accessed in </a:t>
            </a:r>
            <a:r>
              <a:rPr lang="en-US" altLang="en-US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parallel</a:t>
            </a:r>
          </a:p>
          <a:p>
            <a:r>
              <a:rPr lang="en-US" altLang="en-US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Second-level caches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Decisions need to balance hit rate and access latency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Usually large and highly associative; latency not as important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Tag store and data store accessed serially</a:t>
            </a:r>
            <a:endParaRPr lang="en-US" altLang="en-US" sz="1800" dirty="0">
              <a:solidFill>
                <a:srgbClr val="0070C0"/>
              </a:solidFill>
              <a:ea typeface="ＭＳ Ｐゴシック" panose="020B0600070205080204" pitchFamily="34" charset="-128"/>
            </a:endParaRPr>
          </a:p>
          <a:p>
            <a:r>
              <a:rPr lang="en-US" altLang="en-US" dirty="0">
                <a:solidFill>
                  <a:srgbClr val="C00000"/>
                </a:solidFill>
                <a:ea typeface="ＭＳ Ｐゴシック" panose="020B0600070205080204" pitchFamily="34" charset="-128"/>
              </a:rPr>
              <a:t>Serial access of levels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Second level cache accessed only if first-level misses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Second level does not see the same accesses as the first</a:t>
            </a:r>
            <a:endParaRPr lang="en-US" altLang="en-US" dirty="0">
              <a:solidFill>
                <a:srgbClr val="0033CC"/>
              </a:solidFill>
              <a:ea typeface="ＭＳ Ｐゴシック" panose="020B0600070205080204" pitchFamily="34" charset="-128"/>
            </a:endParaRPr>
          </a:p>
          <a:p>
            <a:pPr lvl="2"/>
            <a:r>
              <a:rPr lang="en-US" altLang="en-US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First level acts as a filter (filters some temporal and spatial locality)</a:t>
            </a:r>
          </a:p>
          <a:p>
            <a:pPr lvl="2"/>
            <a:r>
              <a:rPr lang="en-US" altLang="en-US" dirty="0">
                <a:solidFill>
                  <a:srgbClr val="0070C0"/>
                </a:solidFill>
                <a:ea typeface="ＭＳ Ｐゴシック" panose="020B0600070205080204" pitchFamily="34" charset="-128"/>
              </a:rPr>
              <a:t>Management policies are therefore different</a:t>
            </a:r>
          </a:p>
          <a:p>
            <a:pPr lvl="1"/>
            <a:endParaRPr lang="en-US" altLang="en-US" dirty="0">
              <a:solidFill>
                <a:srgbClr val="0070C0"/>
              </a:solidFill>
              <a:ea typeface="ＭＳ Ｐゴシック" panose="020B0600070205080204" pitchFamily="34" charset="-128"/>
            </a:endParaRPr>
          </a:p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4" name="Google Shape;601;g5ce8b99149_0_339">
            <a:extLst>
              <a:ext uri="{FF2B5EF4-FFF2-40B4-BE49-F238E27FC236}">
                <a16:creationId xmlns:a16="http://schemas.microsoft.com/office/drawing/2014/main" id="{7135A92A-C2AF-4849-B102-3DE6F15956AD}"/>
              </a:ext>
            </a:extLst>
          </p:cNvPr>
          <p:cNvSpPr txBox="1">
            <a:spLocks/>
          </p:cNvSpPr>
          <p:nvPr/>
        </p:nvSpPr>
        <p:spPr>
          <a:xfrm>
            <a:off x="31924" y="6540798"/>
            <a:ext cx="4355976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Ref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: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Prof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Onur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Mutlu’s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 Presentation</a:t>
            </a:r>
            <a:endParaRPr lang="en-US" sz="1200" dirty="0">
              <a:solidFill>
                <a:schemeClr val="bg1">
                  <a:lumMod val="75000"/>
                </a:schemeClr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41225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itle 3">
            <a:extLst>
              <a:ext uri="{FF2B5EF4-FFF2-40B4-BE49-F238E27FC236}">
                <a16:creationId xmlns:a16="http://schemas.microsoft.com/office/drawing/2014/main" id="{4B2E535C-774C-4F49-AD28-4D8432735A8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11560" y="2060848"/>
            <a:ext cx="7772400" cy="1470025"/>
          </a:xfrm>
        </p:spPr>
        <p:txBody>
          <a:bodyPr/>
          <a:lstStyle/>
          <a:p>
            <a:pPr marL="0" indent="0"/>
            <a:r>
              <a:rPr lang="en-US" altLang="en-US" dirty="0"/>
              <a:t>Cache Memory: Performance</a:t>
            </a:r>
          </a:p>
        </p:txBody>
      </p:sp>
    </p:spTree>
    <p:extLst>
      <p:ext uri="{BB962C8B-B14F-4D97-AF65-F5344CB8AC3E}">
        <p14:creationId xmlns:p14="http://schemas.microsoft.com/office/powerpoint/2010/main" val="1412121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Cache Performance Metrics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6875" y="1052736"/>
            <a:ext cx="8594725" cy="5400600"/>
          </a:xfrm>
        </p:spPr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rgbClr val="FF0000"/>
                </a:solidFill>
              </a:rPr>
              <a:t>Hit Rate</a:t>
            </a:r>
            <a:endParaRPr lang="en-GB" dirty="0"/>
          </a:p>
          <a:p>
            <a:pPr lvl="1"/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Percentage of memory accesses in a program or set of instructions that result in a cache hit</a:t>
            </a:r>
          </a:p>
          <a:p>
            <a:pPr lvl="1"/>
            <a:r>
              <a:rPr lang="en-US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In cache, which is almost million times smaller than MM, the hit rate is 90%-95% (</a:t>
            </a:r>
            <a:r>
              <a:rPr lang="en-US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eg</a:t>
            </a:r>
            <a:r>
              <a:rPr lang="en-US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4KiB cache vs 4 </a:t>
            </a:r>
            <a:r>
              <a:rPr lang="en-US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GiB</a:t>
            </a:r>
            <a:r>
              <a:rPr lang="en-US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 Main Memory)</a:t>
            </a:r>
            <a:endParaRPr lang="en-GB" dirty="0"/>
          </a:p>
          <a:p>
            <a:pPr lvl="1"/>
            <a:r>
              <a:rPr lang="en-US" dirty="0"/>
              <a:t>Hit Rate 	= No of hits / No of memory accesses</a:t>
            </a:r>
          </a:p>
          <a:p>
            <a:pPr marL="457200" lvl="1" indent="0">
              <a:buNone/>
            </a:pPr>
            <a:r>
              <a:rPr lang="en-US" dirty="0"/>
              <a:t>		= 1 – Miss Rate</a:t>
            </a:r>
            <a:endParaRPr lang="en-GB" dirty="0"/>
          </a:p>
          <a:p>
            <a:r>
              <a:rPr lang="en-GB" dirty="0">
                <a:solidFill>
                  <a:srgbClr val="FF0000"/>
                </a:solidFill>
              </a:rPr>
              <a:t>Miss Rate</a:t>
            </a:r>
          </a:p>
          <a:p>
            <a:pPr lvl="1"/>
            <a:r>
              <a:rPr lang="en-GB" dirty="0"/>
              <a:t>Fraction of memory references that are  not found in cache (misses / accesses)</a:t>
            </a:r>
            <a:br>
              <a:rPr lang="en-GB" dirty="0"/>
            </a:br>
            <a:r>
              <a:rPr lang="en-GB" dirty="0">
                <a:solidFill>
                  <a:srgbClr val="FF0000"/>
                </a:solidFill>
              </a:rPr>
              <a:t>= 1 – hit rate</a:t>
            </a:r>
          </a:p>
          <a:p>
            <a:pPr lvl="1"/>
            <a:r>
              <a:rPr lang="en-GB" dirty="0"/>
              <a:t>Typical numbers (in percentages):</a:t>
            </a:r>
          </a:p>
          <a:p>
            <a:pPr lvl="2"/>
            <a:r>
              <a:rPr lang="en-GB" dirty="0"/>
              <a:t>3-10% for L1</a:t>
            </a:r>
          </a:p>
          <a:p>
            <a:pPr lvl="2"/>
            <a:r>
              <a:rPr lang="en-GB" dirty="0"/>
              <a:t>can be quite small (e.g., &lt; 1%) for L2, depending on size, etc.</a:t>
            </a:r>
          </a:p>
          <a:p>
            <a:r>
              <a:rPr lang="en-GB" dirty="0">
                <a:solidFill>
                  <a:srgbClr val="FF0000"/>
                </a:solidFill>
              </a:rPr>
              <a:t>Miss Penalty</a:t>
            </a:r>
          </a:p>
          <a:p>
            <a:pPr lvl="1"/>
            <a:r>
              <a:rPr lang="en-GB" dirty="0"/>
              <a:t>Time it takes to service a miss</a:t>
            </a:r>
          </a:p>
          <a:p>
            <a:pPr lvl="1"/>
            <a:r>
              <a:rPr lang="en-GB" dirty="0"/>
              <a:t>Additional time required because of a miss (to replace a block in the cache from lower level)</a:t>
            </a:r>
          </a:p>
          <a:p>
            <a:pPr lvl="2"/>
            <a:r>
              <a:rPr lang="en-GB" dirty="0"/>
              <a:t>typically 1000 cycles for main memory</a:t>
            </a:r>
          </a:p>
        </p:txBody>
      </p:sp>
    </p:spTree>
    <p:extLst>
      <p:ext uri="{BB962C8B-B14F-4D97-AF65-F5344CB8AC3E}">
        <p14:creationId xmlns:p14="http://schemas.microsoft.com/office/powerpoint/2010/main" val="17986645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9C27D-F38A-BF42-ABC3-A6E6C5717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Cache Performance Metrics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4990D-62B3-A04D-B572-8C1563199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Hit Time</a:t>
            </a:r>
          </a:p>
          <a:p>
            <a:pPr lvl="1"/>
            <a:r>
              <a:rPr lang="en-GB" dirty="0"/>
              <a:t>Time to deliver a line (block)  in the cache to the processor</a:t>
            </a:r>
          </a:p>
          <a:p>
            <a:pPr lvl="2"/>
            <a:r>
              <a:rPr lang="en-GB" dirty="0"/>
              <a:t>includes time to determine whether the line is in the cache (tag comparison)</a:t>
            </a:r>
          </a:p>
          <a:p>
            <a:r>
              <a:rPr lang="en-US" dirty="0"/>
              <a:t>Note that cache is a circuit structure that sits inside core of the processor. It’s critical path component for the processor</a:t>
            </a:r>
          </a:p>
          <a:p>
            <a:r>
              <a:rPr lang="en-US" dirty="0"/>
              <a:t>Cache has to be properly chosen so that it doesn’t impact the cycle time of the processor</a:t>
            </a:r>
          </a:p>
          <a:p>
            <a:r>
              <a:rPr lang="en-US" dirty="0"/>
              <a:t>Hit time of the cash is in </a:t>
            </a:r>
            <a:r>
              <a:rPr lang="en-US" dirty="0" err="1"/>
              <a:t>nano</a:t>
            </a:r>
            <a:r>
              <a:rPr lang="en-US" dirty="0"/>
              <a:t> seconds – usually one fourth of a cycle</a:t>
            </a:r>
          </a:p>
        </p:txBody>
      </p:sp>
    </p:spTree>
    <p:extLst>
      <p:ext uri="{BB962C8B-B14F-4D97-AF65-F5344CB8AC3E}">
        <p14:creationId xmlns:p14="http://schemas.microsoft.com/office/powerpoint/2010/main" val="37075284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E6624-A5E8-A04C-837A-C6A854F17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0F55C-9F14-D344-AC64-26607208B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073" y="950640"/>
            <a:ext cx="8207375" cy="5184775"/>
          </a:xfrm>
        </p:spPr>
        <p:txBody>
          <a:bodyPr/>
          <a:lstStyle/>
          <a:p>
            <a:r>
              <a:rPr lang="en-US" sz="2000" dirty="0"/>
              <a:t>Reading from Cache</a:t>
            </a:r>
          </a:p>
          <a:p>
            <a:pPr lvl="1"/>
            <a:r>
              <a:rPr lang="en-US" sz="1800" dirty="0"/>
              <a:t>Cache Hit – Good</a:t>
            </a:r>
          </a:p>
          <a:p>
            <a:pPr lvl="1"/>
            <a:r>
              <a:rPr lang="en-US" sz="1800" dirty="0"/>
              <a:t>Cache Miss</a:t>
            </a:r>
          </a:p>
          <a:p>
            <a:pPr lvl="2"/>
            <a:r>
              <a:rPr lang="en-US" sz="1800" dirty="0"/>
              <a:t>Empty block available:  Bring the block from MM and put it into an empty block</a:t>
            </a:r>
          </a:p>
          <a:p>
            <a:pPr lvl="2"/>
            <a:r>
              <a:rPr lang="en-US" sz="1800" dirty="0"/>
              <a:t>Cache is full: Use replacement policy to replace one block and put the block from MM</a:t>
            </a:r>
          </a:p>
          <a:p>
            <a:r>
              <a:rPr lang="en-US" sz="2000" dirty="0"/>
              <a:t>Writing to Cache</a:t>
            </a:r>
          </a:p>
          <a:p>
            <a:pPr lvl="1"/>
            <a:r>
              <a:rPr lang="en-US" sz="1800" dirty="0"/>
              <a:t>Write Hit</a:t>
            </a:r>
          </a:p>
          <a:p>
            <a:pPr lvl="2"/>
            <a:r>
              <a:rPr lang="en-US" sz="1800" dirty="0"/>
              <a:t>Write-Through, Write-back</a:t>
            </a:r>
          </a:p>
          <a:p>
            <a:pPr lvl="1"/>
            <a:r>
              <a:rPr lang="en-US" sz="1800" dirty="0"/>
              <a:t>Write Miss</a:t>
            </a:r>
          </a:p>
          <a:p>
            <a:pPr lvl="2"/>
            <a:r>
              <a:rPr lang="en-US" sz="1800" dirty="0"/>
              <a:t>Write-Allocate</a:t>
            </a:r>
          </a:p>
          <a:p>
            <a:pPr lvl="2"/>
            <a:r>
              <a:rPr lang="en-US" sz="1800" dirty="0"/>
              <a:t>Write No-allocate</a:t>
            </a:r>
          </a:p>
          <a:p>
            <a:r>
              <a:rPr lang="en-US" sz="2000" dirty="0"/>
              <a:t>L1, L2, and L3 levels of Caches</a:t>
            </a:r>
          </a:p>
          <a:p>
            <a:r>
              <a:rPr lang="en-US" sz="2000" dirty="0"/>
              <a:t>Cache Memory Performance: Hit Rate, Miss Rate, Miss Penalty, Hit time</a:t>
            </a:r>
          </a:p>
          <a:p>
            <a:pPr lvl="1"/>
            <a:endParaRPr lang="en-US" sz="1800" dirty="0"/>
          </a:p>
          <a:p>
            <a:pPr marL="1371600" lvl="3" indent="0">
              <a:buNone/>
            </a:pPr>
            <a:r>
              <a:rPr lang="en-US" sz="1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268701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Rectangle 4">
            <a:extLst>
              <a:ext uri="{FF2B5EF4-FFF2-40B4-BE49-F238E27FC236}">
                <a16:creationId xmlns:a16="http://schemas.microsoft.com/office/drawing/2014/main" id="{DE6B0F3A-69CF-7C45-8B0A-1729D4C7F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153" y="1382579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80" name="Rectangle 4">
            <a:extLst>
              <a:ext uri="{FF2B5EF4-FFF2-40B4-BE49-F238E27FC236}">
                <a16:creationId xmlns:a16="http://schemas.microsoft.com/office/drawing/2014/main" id="{E3776CED-8883-114D-B1EE-675C3C423F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5214620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81" name="Rectangle 4">
            <a:extLst>
              <a:ext uri="{FF2B5EF4-FFF2-40B4-BE49-F238E27FC236}">
                <a16:creationId xmlns:a16="http://schemas.microsoft.com/office/drawing/2014/main" id="{3045A03F-1161-F349-B81C-4D5C09DE3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3881919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79" name="Rectangle 4">
            <a:extLst>
              <a:ext uri="{FF2B5EF4-FFF2-40B4-BE49-F238E27FC236}">
                <a16:creationId xmlns:a16="http://schemas.microsoft.com/office/drawing/2014/main" id="{D9ECE698-15EA-5B49-8185-C0E2345E62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524172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78" name="Rectangle 4">
            <a:extLst>
              <a:ext uri="{FF2B5EF4-FFF2-40B4-BE49-F238E27FC236}">
                <a16:creationId xmlns:a16="http://schemas.microsoft.com/office/drawing/2014/main" id="{3FDC8233-D587-A644-926F-69D4316343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1189074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77" name="Rectangle 4">
            <a:extLst>
              <a:ext uri="{FF2B5EF4-FFF2-40B4-BE49-F238E27FC236}">
                <a16:creationId xmlns:a16="http://schemas.microsoft.com/office/drawing/2014/main" id="{FC4A6349-4A15-8448-8897-9C6AC9904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5394932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82" name="Rectangle 4">
            <a:extLst>
              <a:ext uri="{FF2B5EF4-FFF2-40B4-BE49-F238E27FC236}">
                <a16:creationId xmlns:a16="http://schemas.microsoft.com/office/drawing/2014/main" id="{98FA4D84-69B5-1F4D-86C5-D9649CE8C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060" y="4048159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83" name="Rectangle 4">
            <a:extLst>
              <a:ext uri="{FF2B5EF4-FFF2-40B4-BE49-F238E27FC236}">
                <a16:creationId xmlns:a16="http://schemas.microsoft.com/office/drawing/2014/main" id="{259A09D1-9F3E-914E-AD05-DD2A2A6ADA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676709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85" name="Rectangle 4">
            <a:extLst>
              <a:ext uri="{FF2B5EF4-FFF2-40B4-BE49-F238E27FC236}">
                <a16:creationId xmlns:a16="http://schemas.microsoft.com/office/drawing/2014/main" id="{941DAA1D-8442-BE43-8FF7-A3E1FC890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67" y="5546203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86" name="Rectangle 4">
            <a:extLst>
              <a:ext uri="{FF2B5EF4-FFF2-40B4-BE49-F238E27FC236}">
                <a16:creationId xmlns:a16="http://schemas.microsoft.com/office/drawing/2014/main" id="{AF08B677-0F4C-5544-ADF1-632EEC4EFB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67" y="4200559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87" name="Rectangle 4">
            <a:extLst>
              <a:ext uri="{FF2B5EF4-FFF2-40B4-BE49-F238E27FC236}">
                <a16:creationId xmlns:a16="http://schemas.microsoft.com/office/drawing/2014/main" id="{44EA3487-5AF0-8E4F-A92B-6E94E7A65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855186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88" name="Rectangle 4">
            <a:extLst>
              <a:ext uri="{FF2B5EF4-FFF2-40B4-BE49-F238E27FC236}">
                <a16:creationId xmlns:a16="http://schemas.microsoft.com/office/drawing/2014/main" id="{B7F8DEC0-0D0D-A14D-9FEB-BA5B291352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67" y="1545605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89" name="Rectangle 4">
            <a:extLst>
              <a:ext uri="{FF2B5EF4-FFF2-40B4-BE49-F238E27FC236}">
                <a16:creationId xmlns:a16="http://schemas.microsoft.com/office/drawing/2014/main" id="{1A6B1A4D-8E1D-F242-82BC-F7BA67CAA5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153" y="1716414"/>
            <a:ext cx="1477962" cy="16622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90" name="Rectangle 4">
            <a:extLst>
              <a:ext uri="{FF2B5EF4-FFF2-40B4-BE49-F238E27FC236}">
                <a16:creationId xmlns:a16="http://schemas.microsoft.com/office/drawing/2014/main" id="{7A0B2D2B-3156-5749-87C1-C29B106246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2999346"/>
            <a:ext cx="1477962" cy="16622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91" name="Rectangle 4">
            <a:extLst>
              <a:ext uri="{FF2B5EF4-FFF2-40B4-BE49-F238E27FC236}">
                <a16:creationId xmlns:a16="http://schemas.microsoft.com/office/drawing/2014/main" id="{CD6A8EC3-636B-8643-9BF4-AB3273AE86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4371405"/>
            <a:ext cx="1477962" cy="16622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92" name="Rectangle 4">
            <a:extLst>
              <a:ext uri="{FF2B5EF4-FFF2-40B4-BE49-F238E27FC236}">
                <a16:creationId xmlns:a16="http://schemas.microsoft.com/office/drawing/2014/main" id="{E795786D-85A7-0348-8521-B7A79F41D9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5704314"/>
            <a:ext cx="1477962" cy="166228"/>
          </a:xfrm>
          <a:prstGeom prst="rect">
            <a:avLst/>
          </a:prstGeom>
          <a:solidFill>
            <a:srgbClr val="FFC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93" name="Rectangle 4">
            <a:extLst>
              <a:ext uri="{FF2B5EF4-FFF2-40B4-BE49-F238E27FC236}">
                <a16:creationId xmlns:a16="http://schemas.microsoft.com/office/drawing/2014/main" id="{16ACE8E9-ADFE-4D4F-8A34-08BB665712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694" y="5882559"/>
            <a:ext cx="1477962" cy="166228"/>
          </a:xfrm>
          <a:prstGeom prst="rect">
            <a:avLst/>
          </a:prstGeom>
          <a:solidFill>
            <a:srgbClr val="B7FFB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94" name="Rectangle 4">
            <a:extLst>
              <a:ext uri="{FF2B5EF4-FFF2-40B4-BE49-F238E27FC236}">
                <a16:creationId xmlns:a16="http://schemas.microsoft.com/office/drawing/2014/main" id="{6BD38016-BCB2-2B4E-A021-D00D6009F7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4548269"/>
            <a:ext cx="1477962" cy="166228"/>
          </a:xfrm>
          <a:prstGeom prst="rect">
            <a:avLst/>
          </a:prstGeom>
          <a:solidFill>
            <a:srgbClr val="B7FFB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95" name="Rectangle 4">
            <a:extLst>
              <a:ext uri="{FF2B5EF4-FFF2-40B4-BE49-F238E27FC236}">
                <a16:creationId xmlns:a16="http://schemas.microsoft.com/office/drawing/2014/main" id="{8EE23982-63FA-5745-BC5F-AA270C72D6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3164132"/>
            <a:ext cx="1477962" cy="166228"/>
          </a:xfrm>
          <a:prstGeom prst="rect">
            <a:avLst/>
          </a:prstGeom>
          <a:solidFill>
            <a:srgbClr val="B7FFB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96" name="Rectangle 4">
            <a:extLst>
              <a:ext uri="{FF2B5EF4-FFF2-40B4-BE49-F238E27FC236}">
                <a16:creationId xmlns:a16="http://schemas.microsoft.com/office/drawing/2014/main" id="{59254B66-6513-034C-B393-5B07B5D5CF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1881769"/>
            <a:ext cx="1477962" cy="166228"/>
          </a:xfrm>
          <a:prstGeom prst="rect">
            <a:avLst/>
          </a:prstGeom>
          <a:solidFill>
            <a:srgbClr val="B7FFBA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97" name="Rectangle 4">
            <a:extLst>
              <a:ext uri="{FF2B5EF4-FFF2-40B4-BE49-F238E27FC236}">
                <a16:creationId xmlns:a16="http://schemas.microsoft.com/office/drawing/2014/main" id="{9EAB6364-5121-4D42-8856-EBD115D9F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362" y="6225489"/>
            <a:ext cx="1477962" cy="16622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98" name="Rectangle 4">
            <a:extLst>
              <a:ext uri="{FF2B5EF4-FFF2-40B4-BE49-F238E27FC236}">
                <a16:creationId xmlns:a16="http://schemas.microsoft.com/office/drawing/2014/main" id="{09A8E4A3-F865-2843-B40E-767FBA22D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6035357"/>
            <a:ext cx="1477962" cy="166228"/>
          </a:xfrm>
          <a:prstGeom prst="rect">
            <a:avLst/>
          </a:prstGeom>
          <a:solidFill>
            <a:srgbClr val="FF6C5E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299" name="Rectangle 4">
            <a:extLst>
              <a:ext uri="{FF2B5EF4-FFF2-40B4-BE49-F238E27FC236}">
                <a16:creationId xmlns:a16="http://schemas.microsoft.com/office/drawing/2014/main" id="{1E707C0C-6B16-074D-BB1F-E8F8525438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694" y="4739550"/>
            <a:ext cx="1477962" cy="166228"/>
          </a:xfrm>
          <a:prstGeom prst="rect">
            <a:avLst/>
          </a:prstGeom>
          <a:solidFill>
            <a:srgbClr val="FF6C5E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300" name="Rectangle 4">
            <a:extLst>
              <a:ext uri="{FF2B5EF4-FFF2-40B4-BE49-F238E27FC236}">
                <a16:creationId xmlns:a16="http://schemas.microsoft.com/office/drawing/2014/main" id="{A4D11675-EE3D-7246-812C-E449B2FD9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046555"/>
            <a:ext cx="1477962" cy="166228"/>
          </a:xfrm>
          <a:prstGeom prst="rect">
            <a:avLst/>
          </a:prstGeom>
          <a:solidFill>
            <a:srgbClr val="FF6C5E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301" name="Rectangle 4">
            <a:extLst>
              <a:ext uri="{FF2B5EF4-FFF2-40B4-BE49-F238E27FC236}">
                <a16:creationId xmlns:a16="http://schemas.microsoft.com/office/drawing/2014/main" id="{77CA1B3E-2378-0E4B-9400-25F5042AFC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3355268"/>
            <a:ext cx="1477962" cy="166228"/>
          </a:xfrm>
          <a:prstGeom prst="rect">
            <a:avLst/>
          </a:prstGeom>
          <a:solidFill>
            <a:srgbClr val="FF6C5E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302" name="Rectangle 4">
            <a:extLst>
              <a:ext uri="{FF2B5EF4-FFF2-40B4-BE49-F238E27FC236}">
                <a16:creationId xmlns:a16="http://schemas.microsoft.com/office/drawing/2014/main" id="{A1CF4405-2112-2643-8C46-FD138A7299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4865424"/>
            <a:ext cx="1477962" cy="16622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303" name="Rectangle 4">
            <a:extLst>
              <a:ext uri="{FF2B5EF4-FFF2-40B4-BE49-F238E27FC236}">
                <a16:creationId xmlns:a16="http://schemas.microsoft.com/office/drawing/2014/main" id="{55C72C93-1E7C-5D4F-AFB8-23361FB17E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3532032"/>
            <a:ext cx="1477962" cy="16622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304" name="Rectangle 4">
            <a:extLst>
              <a:ext uri="{FF2B5EF4-FFF2-40B4-BE49-F238E27FC236}">
                <a16:creationId xmlns:a16="http://schemas.microsoft.com/office/drawing/2014/main" id="{A3652C3D-7D0B-9E4F-94E7-C3AE4B1C25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694" y="2186286"/>
            <a:ext cx="1477962" cy="166228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4A080D08-44E8-3C48-AC09-FF0736A4E6E9}"/>
              </a:ext>
            </a:extLst>
          </p:cNvPr>
          <p:cNvGrpSpPr/>
          <p:nvPr/>
        </p:nvGrpSpPr>
        <p:grpSpPr>
          <a:xfrm>
            <a:off x="369888" y="953163"/>
            <a:ext cx="1477962" cy="5523837"/>
            <a:chOff x="369888" y="953163"/>
            <a:chExt cx="1477962" cy="5523837"/>
          </a:xfrm>
        </p:grpSpPr>
        <p:grpSp>
          <p:nvGrpSpPr>
            <p:cNvPr id="104" name="Group 50">
              <a:extLst>
                <a:ext uri="{FF2B5EF4-FFF2-40B4-BE49-F238E27FC236}">
                  <a16:creationId xmlns:a16="http://schemas.microsoft.com/office/drawing/2014/main" id="{78751738-1D2D-1241-8259-981D2DC51A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9888" y="1023938"/>
              <a:ext cx="1477962" cy="5356225"/>
              <a:chOff x="369455" y="1171281"/>
              <a:chExt cx="1477818" cy="5357096"/>
            </a:xfrm>
          </p:grpSpPr>
          <p:grpSp>
            <p:nvGrpSpPr>
              <p:cNvPr id="137" name="Group 48">
                <a:extLst>
                  <a:ext uri="{FF2B5EF4-FFF2-40B4-BE49-F238E27FC236}">
                    <a16:creationId xmlns:a16="http://schemas.microsoft.com/office/drawing/2014/main" id="{9F3A6B19-BFAA-EC4F-8023-B97C7A6A84A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9455" y="1171281"/>
                <a:ext cx="1477818" cy="2678548"/>
                <a:chOff x="554182" y="1985841"/>
                <a:chExt cx="1477818" cy="2678548"/>
              </a:xfrm>
            </p:grpSpPr>
            <p:grpSp>
              <p:nvGrpSpPr>
                <p:cNvPr id="161" name="Group 14">
                  <a:extLst>
                    <a:ext uri="{FF2B5EF4-FFF2-40B4-BE49-F238E27FC236}">
                      <a16:creationId xmlns:a16="http://schemas.microsoft.com/office/drawing/2014/main" id="{3E22858B-09C7-9B4D-AA38-E8132FA2AA3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54182" y="1985841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73" name="Group 8">
                    <a:extLst>
                      <a:ext uri="{FF2B5EF4-FFF2-40B4-BE49-F238E27FC236}">
                        <a16:creationId xmlns:a16="http://schemas.microsoft.com/office/drawing/2014/main" id="{A0F97A93-59E9-1F4F-AAB5-82B86FBFB68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79" name="Rectangle 4">
                      <a:extLst>
                        <a:ext uri="{FF2B5EF4-FFF2-40B4-BE49-F238E27FC236}">
                          <a16:creationId xmlns:a16="http://schemas.microsoft.com/office/drawing/2014/main" id="{57320EAC-E962-244A-875C-D140650235E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chemeClr val="accent1">
                            <a:lumMod val="50000"/>
                          </a:schemeClr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0" name="Rectangle 5">
                      <a:extLst>
                        <a:ext uri="{FF2B5EF4-FFF2-40B4-BE49-F238E27FC236}">
                          <a16:creationId xmlns:a16="http://schemas.microsoft.com/office/drawing/2014/main" id="{9D22C74B-62C8-A042-B82E-2D4B985207C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1" name="Rectangle 6">
                      <a:extLst>
                        <a:ext uri="{FF2B5EF4-FFF2-40B4-BE49-F238E27FC236}">
                          <a16:creationId xmlns:a16="http://schemas.microsoft.com/office/drawing/2014/main" id="{01F025E1-A059-2D46-B25C-7AD222326A2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2" name="Rectangle 7">
                      <a:extLst>
                        <a:ext uri="{FF2B5EF4-FFF2-40B4-BE49-F238E27FC236}">
                          <a16:creationId xmlns:a16="http://schemas.microsoft.com/office/drawing/2014/main" id="{64538770-793D-B745-AE81-4CF13600F5D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74" name="Group 9">
                    <a:extLst>
                      <a:ext uri="{FF2B5EF4-FFF2-40B4-BE49-F238E27FC236}">
                        <a16:creationId xmlns:a16="http://schemas.microsoft.com/office/drawing/2014/main" id="{DB4BE31C-0847-9245-98DE-FEDF1647212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75" name="Rectangle 10">
                      <a:extLst>
                        <a:ext uri="{FF2B5EF4-FFF2-40B4-BE49-F238E27FC236}">
                          <a16:creationId xmlns:a16="http://schemas.microsoft.com/office/drawing/2014/main" id="{FA74D88A-A177-2349-A43E-F17125079D4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6" name="Rectangle 11">
                      <a:extLst>
                        <a:ext uri="{FF2B5EF4-FFF2-40B4-BE49-F238E27FC236}">
                          <a16:creationId xmlns:a16="http://schemas.microsoft.com/office/drawing/2014/main" id="{FC0087CD-2491-2C42-841F-68F4DACEC71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7" name="Rectangle 12">
                      <a:extLst>
                        <a:ext uri="{FF2B5EF4-FFF2-40B4-BE49-F238E27FC236}">
                          <a16:creationId xmlns:a16="http://schemas.microsoft.com/office/drawing/2014/main" id="{5E7C24CC-E16D-284B-97C3-AC99B287617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8" name="Rectangle 13">
                      <a:extLst>
                        <a:ext uri="{FF2B5EF4-FFF2-40B4-BE49-F238E27FC236}">
                          <a16:creationId xmlns:a16="http://schemas.microsoft.com/office/drawing/2014/main" id="{F68C7985-0D16-9742-95DD-BD046828175E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162" name="Group 15">
                  <a:extLst>
                    <a:ext uri="{FF2B5EF4-FFF2-40B4-BE49-F238E27FC236}">
                      <a16:creationId xmlns:a16="http://schemas.microsoft.com/office/drawing/2014/main" id="{6E526696-2031-5E40-965F-6949CDCC138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54182" y="3325115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63" name="Group 8">
                    <a:extLst>
                      <a:ext uri="{FF2B5EF4-FFF2-40B4-BE49-F238E27FC236}">
                        <a16:creationId xmlns:a16="http://schemas.microsoft.com/office/drawing/2014/main" id="{D7831CC8-87A3-3147-BBB8-DA0512EA852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69" name="Rectangle 22">
                      <a:extLst>
                        <a:ext uri="{FF2B5EF4-FFF2-40B4-BE49-F238E27FC236}">
                          <a16:creationId xmlns:a16="http://schemas.microsoft.com/office/drawing/2014/main" id="{60F06829-0E59-8D41-B0B4-35F204EC9BC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0" name="Rectangle 23">
                      <a:extLst>
                        <a:ext uri="{FF2B5EF4-FFF2-40B4-BE49-F238E27FC236}">
                          <a16:creationId xmlns:a16="http://schemas.microsoft.com/office/drawing/2014/main" id="{D759B000-8E88-D847-BA4D-0FC696AF718C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1" name="Rectangle 24">
                      <a:extLst>
                        <a:ext uri="{FF2B5EF4-FFF2-40B4-BE49-F238E27FC236}">
                          <a16:creationId xmlns:a16="http://schemas.microsoft.com/office/drawing/2014/main" id="{ECA01673-E56A-874E-ACDF-127CCF23CA1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2" name="Rectangle 25">
                      <a:extLst>
                        <a:ext uri="{FF2B5EF4-FFF2-40B4-BE49-F238E27FC236}">
                          <a16:creationId xmlns:a16="http://schemas.microsoft.com/office/drawing/2014/main" id="{C2ADDDDC-CC4C-E446-A956-6B63BF4603C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64" name="Group 9">
                    <a:extLst>
                      <a:ext uri="{FF2B5EF4-FFF2-40B4-BE49-F238E27FC236}">
                        <a16:creationId xmlns:a16="http://schemas.microsoft.com/office/drawing/2014/main" id="{37AC2DBF-D47D-0E42-B33E-348D0E69C7D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65" name="Rectangle 18">
                      <a:extLst>
                        <a:ext uri="{FF2B5EF4-FFF2-40B4-BE49-F238E27FC236}">
                          <a16:creationId xmlns:a16="http://schemas.microsoft.com/office/drawing/2014/main" id="{51B2E9B8-800E-2D4A-A0A1-09A364B36A8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6" name="Rectangle 19">
                      <a:extLst>
                        <a:ext uri="{FF2B5EF4-FFF2-40B4-BE49-F238E27FC236}">
                          <a16:creationId xmlns:a16="http://schemas.microsoft.com/office/drawing/2014/main" id="{C0D67CBB-4BA5-1D4B-BB3D-871613594C6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7" name="Rectangle 20">
                      <a:extLst>
                        <a:ext uri="{FF2B5EF4-FFF2-40B4-BE49-F238E27FC236}">
                          <a16:creationId xmlns:a16="http://schemas.microsoft.com/office/drawing/2014/main" id="{644ED38B-103E-5447-AD9B-4918B647D897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8" name="Rectangle 21">
                      <a:extLst>
                        <a:ext uri="{FF2B5EF4-FFF2-40B4-BE49-F238E27FC236}">
                          <a16:creationId xmlns:a16="http://schemas.microsoft.com/office/drawing/2014/main" id="{AEB508B1-8A8C-844A-816F-759090847BB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grpSp>
            <p:nvGrpSpPr>
              <p:cNvPr id="138" name="Group 49">
                <a:extLst>
                  <a:ext uri="{FF2B5EF4-FFF2-40B4-BE49-F238E27FC236}">
                    <a16:creationId xmlns:a16="http://schemas.microsoft.com/office/drawing/2014/main" id="{1F11483D-29FC-544A-8760-06E3D0AB2FF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9455" y="3849829"/>
                <a:ext cx="1477818" cy="2678548"/>
                <a:chOff x="2433782" y="3512702"/>
                <a:chExt cx="1477818" cy="2678548"/>
              </a:xfrm>
            </p:grpSpPr>
            <p:grpSp>
              <p:nvGrpSpPr>
                <p:cNvPr id="139" name="Group 26">
                  <a:extLst>
                    <a:ext uri="{FF2B5EF4-FFF2-40B4-BE49-F238E27FC236}">
                      <a16:creationId xmlns:a16="http://schemas.microsoft.com/office/drawing/2014/main" id="{C3D4985C-D861-7846-86AB-1BE1016B15F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33782" y="3512702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51" name="Group 8">
                    <a:extLst>
                      <a:ext uri="{FF2B5EF4-FFF2-40B4-BE49-F238E27FC236}">
                        <a16:creationId xmlns:a16="http://schemas.microsoft.com/office/drawing/2014/main" id="{8A3DBAF6-90C7-D340-9EE5-F21761D4E2F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57" name="Rectangle 33">
                      <a:extLst>
                        <a:ext uri="{FF2B5EF4-FFF2-40B4-BE49-F238E27FC236}">
                          <a16:creationId xmlns:a16="http://schemas.microsoft.com/office/drawing/2014/main" id="{01CF6738-7E49-224C-AC2C-1998F3B4EB7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8" name="Rectangle 34">
                      <a:extLst>
                        <a:ext uri="{FF2B5EF4-FFF2-40B4-BE49-F238E27FC236}">
                          <a16:creationId xmlns:a16="http://schemas.microsoft.com/office/drawing/2014/main" id="{79416FEB-23D9-B847-8D17-1DE3EE87F5B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9" name="Rectangle 35">
                      <a:extLst>
                        <a:ext uri="{FF2B5EF4-FFF2-40B4-BE49-F238E27FC236}">
                          <a16:creationId xmlns:a16="http://schemas.microsoft.com/office/drawing/2014/main" id="{7EBC83D1-56C9-8A42-97FA-02079DC4B6F0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0" name="Rectangle 36">
                      <a:extLst>
                        <a:ext uri="{FF2B5EF4-FFF2-40B4-BE49-F238E27FC236}">
                          <a16:creationId xmlns:a16="http://schemas.microsoft.com/office/drawing/2014/main" id="{C8CD20F2-A8F6-C14A-A3D1-DD16735E0BE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52" name="Group 9">
                    <a:extLst>
                      <a:ext uri="{FF2B5EF4-FFF2-40B4-BE49-F238E27FC236}">
                        <a16:creationId xmlns:a16="http://schemas.microsoft.com/office/drawing/2014/main" id="{EB715068-CF8F-9349-B220-2848E0B97C6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53" name="Rectangle 29">
                      <a:extLst>
                        <a:ext uri="{FF2B5EF4-FFF2-40B4-BE49-F238E27FC236}">
                          <a16:creationId xmlns:a16="http://schemas.microsoft.com/office/drawing/2014/main" id="{6110C354-C7C1-7D4A-95EE-D3E8B7C473EB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4" name="Rectangle 30">
                      <a:extLst>
                        <a:ext uri="{FF2B5EF4-FFF2-40B4-BE49-F238E27FC236}">
                          <a16:creationId xmlns:a16="http://schemas.microsoft.com/office/drawing/2014/main" id="{45DA7AF7-CB05-7144-A197-6D07A989BF7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5" name="Rectangle 31">
                      <a:extLst>
                        <a:ext uri="{FF2B5EF4-FFF2-40B4-BE49-F238E27FC236}">
                          <a16:creationId xmlns:a16="http://schemas.microsoft.com/office/drawing/2014/main" id="{804877AA-7F15-9B4D-9738-1C01587B6D0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6" name="Rectangle 32">
                      <a:extLst>
                        <a:ext uri="{FF2B5EF4-FFF2-40B4-BE49-F238E27FC236}">
                          <a16:creationId xmlns:a16="http://schemas.microsoft.com/office/drawing/2014/main" id="{B443B9B7-4B3C-0141-83C4-AE2C1E5A2BD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140" name="Group 37">
                  <a:extLst>
                    <a:ext uri="{FF2B5EF4-FFF2-40B4-BE49-F238E27FC236}">
                      <a16:creationId xmlns:a16="http://schemas.microsoft.com/office/drawing/2014/main" id="{71BECA7B-3685-6F47-8016-79CA1071370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33782" y="4851976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41" name="Group 8">
                    <a:extLst>
                      <a:ext uri="{FF2B5EF4-FFF2-40B4-BE49-F238E27FC236}">
                        <a16:creationId xmlns:a16="http://schemas.microsoft.com/office/drawing/2014/main" id="{DE060E91-9E6C-6C44-9385-6A9ADD66E66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47" name="Rectangle 44">
                      <a:extLst>
                        <a:ext uri="{FF2B5EF4-FFF2-40B4-BE49-F238E27FC236}">
                          <a16:creationId xmlns:a16="http://schemas.microsoft.com/office/drawing/2014/main" id="{B638358B-51D4-BB49-B9B0-0F770590187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8" name="Rectangle 45">
                      <a:extLst>
                        <a:ext uri="{FF2B5EF4-FFF2-40B4-BE49-F238E27FC236}">
                          <a16:creationId xmlns:a16="http://schemas.microsoft.com/office/drawing/2014/main" id="{8884AAA6-E724-8F44-A100-22AA7FA1EEA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9" name="Rectangle 46">
                      <a:extLst>
                        <a:ext uri="{FF2B5EF4-FFF2-40B4-BE49-F238E27FC236}">
                          <a16:creationId xmlns:a16="http://schemas.microsoft.com/office/drawing/2014/main" id="{54A1E6EA-5B7C-0143-86EA-55E7FD179F0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0" name="Rectangle 47">
                      <a:extLst>
                        <a:ext uri="{FF2B5EF4-FFF2-40B4-BE49-F238E27FC236}">
                          <a16:creationId xmlns:a16="http://schemas.microsoft.com/office/drawing/2014/main" id="{5456334E-D81E-3E4C-8EF2-2EED8432763F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42" name="Group 9">
                    <a:extLst>
                      <a:ext uri="{FF2B5EF4-FFF2-40B4-BE49-F238E27FC236}">
                        <a16:creationId xmlns:a16="http://schemas.microsoft.com/office/drawing/2014/main" id="{8CE58197-420A-554C-800D-F4ABDBAA8AA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43" name="Rectangle 40">
                      <a:extLst>
                        <a:ext uri="{FF2B5EF4-FFF2-40B4-BE49-F238E27FC236}">
                          <a16:creationId xmlns:a16="http://schemas.microsoft.com/office/drawing/2014/main" id="{B00A19B9-1E3B-2846-880C-8847C82DD32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4" name="Rectangle 41">
                      <a:extLst>
                        <a:ext uri="{FF2B5EF4-FFF2-40B4-BE49-F238E27FC236}">
                          <a16:creationId xmlns:a16="http://schemas.microsoft.com/office/drawing/2014/main" id="{06E46D71-7074-3940-91E9-12E75279ED1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5" name="Rectangle 42">
                      <a:extLst>
                        <a:ext uri="{FF2B5EF4-FFF2-40B4-BE49-F238E27FC236}">
                          <a16:creationId xmlns:a16="http://schemas.microsoft.com/office/drawing/2014/main" id="{5DEB8C75-78BE-5042-92C0-A5417794C8E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6" name="Rectangle 43">
                      <a:extLst>
                        <a:ext uri="{FF2B5EF4-FFF2-40B4-BE49-F238E27FC236}">
                          <a16:creationId xmlns:a16="http://schemas.microsoft.com/office/drawing/2014/main" id="{4103A5D7-2F62-184E-9C56-0862BD30F7EF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A05F74B0-129C-4149-8337-6232B1CDBC19}"/>
                </a:ext>
              </a:extLst>
            </p:cNvPr>
            <p:cNvSpPr txBox="1"/>
            <p:nvPr/>
          </p:nvSpPr>
          <p:spPr>
            <a:xfrm>
              <a:off x="465753" y="95316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</a:t>
              </a:r>
              <a:r>
                <a:rPr lang="en-US" sz="1400" b="0" dirty="0">
                  <a:solidFill>
                    <a:srgbClr val="FF0000"/>
                  </a:solidFill>
                </a:rPr>
                <a:t>00</a:t>
              </a:r>
              <a:r>
                <a:rPr lang="en-US" sz="1400" b="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000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284E96E6-3716-EB40-A3CB-88AE712D22D0}"/>
                </a:ext>
              </a:extLst>
            </p:cNvPr>
            <p:cNvSpPr txBox="1"/>
            <p:nvPr/>
          </p:nvSpPr>
          <p:spPr>
            <a:xfrm>
              <a:off x="456194" y="110556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00001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F44C3AEE-9FD3-4B4C-9787-607304E720F4}"/>
                </a:ext>
              </a:extLst>
            </p:cNvPr>
            <p:cNvSpPr txBox="1"/>
            <p:nvPr/>
          </p:nvSpPr>
          <p:spPr>
            <a:xfrm>
              <a:off x="457200" y="129242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00010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210A3255-A4C9-A64F-95BF-97ECD9B383B4}"/>
                </a:ext>
              </a:extLst>
            </p:cNvPr>
            <p:cNvSpPr txBox="1"/>
            <p:nvPr/>
          </p:nvSpPr>
          <p:spPr>
            <a:xfrm>
              <a:off x="457200" y="1444823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00011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F6918F0A-64A9-0D4E-B9C8-9BC40B768032}"/>
                </a:ext>
              </a:extLst>
            </p:cNvPr>
            <p:cNvSpPr txBox="1"/>
            <p:nvPr/>
          </p:nvSpPr>
          <p:spPr>
            <a:xfrm>
              <a:off x="456194" y="16002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00100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274B0E5-C72C-1243-8ABE-FE83DACEDDCB}"/>
                </a:ext>
              </a:extLst>
            </p:cNvPr>
            <p:cNvSpPr txBox="1"/>
            <p:nvPr/>
          </p:nvSpPr>
          <p:spPr>
            <a:xfrm>
              <a:off x="457200" y="17526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00101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98711978-F40B-6A46-ABE4-625A6314A739}"/>
                </a:ext>
              </a:extLst>
            </p:cNvPr>
            <p:cNvSpPr txBox="1"/>
            <p:nvPr/>
          </p:nvSpPr>
          <p:spPr>
            <a:xfrm>
              <a:off x="457200" y="1978223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00110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12FF001D-46EE-D04F-9857-D057EEB4DFAC}"/>
                </a:ext>
              </a:extLst>
            </p:cNvPr>
            <p:cNvSpPr txBox="1"/>
            <p:nvPr/>
          </p:nvSpPr>
          <p:spPr>
            <a:xfrm>
              <a:off x="457200" y="213360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00111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0F6D84AB-671A-9D40-AC99-2C9A945BB708}"/>
                </a:ext>
              </a:extLst>
            </p:cNvPr>
            <p:cNvSpPr txBox="1"/>
            <p:nvPr/>
          </p:nvSpPr>
          <p:spPr>
            <a:xfrm>
              <a:off x="456194" y="22860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</a:t>
              </a:r>
              <a:r>
                <a:rPr lang="en-US" sz="1400" b="0" dirty="0">
                  <a:solidFill>
                    <a:srgbClr val="FF0000"/>
                  </a:solidFill>
                </a:rPr>
                <a:t>01</a:t>
              </a:r>
              <a:r>
                <a:rPr lang="en-US" sz="1400" b="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000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1B1DBAFB-6603-9142-AD8A-9741A3B84730}"/>
                </a:ext>
              </a:extLst>
            </p:cNvPr>
            <p:cNvSpPr txBox="1"/>
            <p:nvPr/>
          </p:nvSpPr>
          <p:spPr>
            <a:xfrm>
              <a:off x="446635" y="24384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01001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51D56335-2522-614E-AC52-0D0B350668F4}"/>
                </a:ext>
              </a:extLst>
            </p:cNvPr>
            <p:cNvSpPr txBox="1"/>
            <p:nvPr/>
          </p:nvSpPr>
          <p:spPr>
            <a:xfrm>
              <a:off x="447641" y="262526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01010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4054E8E-F639-454C-B0DF-9BE4046FC009}"/>
                </a:ext>
              </a:extLst>
            </p:cNvPr>
            <p:cNvSpPr txBox="1"/>
            <p:nvPr/>
          </p:nvSpPr>
          <p:spPr>
            <a:xfrm>
              <a:off x="447641" y="2777660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01011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02DB3524-354A-8E44-AEDF-97F1FDECEE28}"/>
                </a:ext>
              </a:extLst>
            </p:cNvPr>
            <p:cNvSpPr txBox="1"/>
            <p:nvPr/>
          </p:nvSpPr>
          <p:spPr>
            <a:xfrm>
              <a:off x="446635" y="2933037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01100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53EC68-2274-7342-AD19-26651CDED98F}"/>
                </a:ext>
              </a:extLst>
            </p:cNvPr>
            <p:cNvSpPr txBox="1"/>
            <p:nvPr/>
          </p:nvSpPr>
          <p:spPr>
            <a:xfrm>
              <a:off x="447641" y="3085437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01101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9BF35D04-7A91-C04E-AA47-966E61DF25D0}"/>
                </a:ext>
              </a:extLst>
            </p:cNvPr>
            <p:cNvSpPr txBox="1"/>
            <p:nvPr/>
          </p:nvSpPr>
          <p:spPr>
            <a:xfrm>
              <a:off x="447641" y="331106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01110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BE48E1F1-334C-4144-B361-FB4C5F954D52}"/>
                </a:ext>
              </a:extLst>
            </p:cNvPr>
            <p:cNvSpPr txBox="1"/>
            <p:nvPr/>
          </p:nvSpPr>
          <p:spPr>
            <a:xfrm>
              <a:off x="447641" y="3466437"/>
              <a:ext cx="10035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01111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00D68F64-542E-1C40-AA68-F4BB1C92CD34}"/>
                </a:ext>
              </a:extLst>
            </p:cNvPr>
            <p:cNvSpPr txBox="1"/>
            <p:nvPr/>
          </p:nvSpPr>
          <p:spPr>
            <a:xfrm>
              <a:off x="456194" y="361718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</a:t>
              </a:r>
              <a:r>
                <a:rPr lang="en-US" sz="1400" b="0" dirty="0">
                  <a:solidFill>
                    <a:srgbClr val="FF0000"/>
                  </a:solidFill>
                </a:rPr>
                <a:t>10</a:t>
              </a:r>
              <a:r>
                <a:rPr lang="en-US" sz="1400" b="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000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3B236FB6-34EA-074F-ABA7-98376BAC83F4}"/>
                </a:ext>
              </a:extLst>
            </p:cNvPr>
            <p:cNvSpPr txBox="1"/>
            <p:nvPr/>
          </p:nvSpPr>
          <p:spPr>
            <a:xfrm>
              <a:off x="446635" y="376958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10001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ED46FD18-C0C3-4F44-8575-0F3FC3397436}"/>
                </a:ext>
              </a:extLst>
            </p:cNvPr>
            <p:cNvSpPr txBox="1"/>
            <p:nvPr/>
          </p:nvSpPr>
          <p:spPr>
            <a:xfrm>
              <a:off x="447641" y="395644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10010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E2D854E6-F014-A84D-AD11-7CDF7DF90C97}"/>
                </a:ext>
              </a:extLst>
            </p:cNvPr>
            <p:cNvSpPr txBox="1"/>
            <p:nvPr/>
          </p:nvSpPr>
          <p:spPr>
            <a:xfrm>
              <a:off x="447641" y="41088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10011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1DFD8279-B8FB-BB45-A3C0-0DF959FEDE15}"/>
                </a:ext>
              </a:extLst>
            </p:cNvPr>
            <p:cNvSpPr txBox="1"/>
            <p:nvPr/>
          </p:nvSpPr>
          <p:spPr>
            <a:xfrm>
              <a:off x="446635" y="426422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10100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4E2B34C6-8B11-DF43-90C0-4A8511B6A6E7}"/>
                </a:ext>
              </a:extLst>
            </p:cNvPr>
            <p:cNvSpPr txBox="1"/>
            <p:nvPr/>
          </p:nvSpPr>
          <p:spPr>
            <a:xfrm>
              <a:off x="462334" y="445774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10101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EA9B67FA-3866-2347-B3D0-F5CED55ED58C}"/>
                </a:ext>
              </a:extLst>
            </p:cNvPr>
            <p:cNvSpPr txBox="1"/>
            <p:nvPr/>
          </p:nvSpPr>
          <p:spPr>
            <a:xfrm>
              <a:off x="447641" y="46422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10110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AD77E8CE-4231-5A41-A40B-6B8B7948AB59}"/>
                </a:ext>
              </a:extLst>
            </p:cNvPr>
            <p:cNvSpPr txBox="1"/>
            <p:nvPr/>
          </p:nvSpPr>
          <p:spPr>
            <a:xfrm>
              <a:off x="447641" y="4797623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10111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4AF86FF4-58CA-184F-AB96-372D3C41CD7B}"/>
                </a:ext>
              </a:extLst>
            </p:cNvPr>
            <p:cNvSpPr txBox="1"/>
            <p:nvPr/>
          </p:nvSpPr>
          <p:spPr>
            <a:xfrm>
              <a:off x="456194" y="498878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</a:t>
              </a:r>
              <a:r>
                <a:rPr lang="en-US" sz="1400" b="0" dirty="0">
                  <a:solidFill>
                    <a:srgbClr val="FF0000"/>
                  </a:solidFill>
                </a:rPr>
                <a:t>11</a:t>
              </a:r>
              <a:r>
                <a:rPr lang="en-US" sz="1400" b="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000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678A2264-0F5E-F44B-882E-1E3BB70B4164}"/>
                </a:ext>
              </a:extLst>
            </p:cNvPr>
            <p:cNvSpPr txBox="1"/>
            <p:nvPr/>
          </p:nvSpPr>
          <p:spPr>
            <a:xfrm>
              <a:off x="446635" y="514118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11001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32F56E00-AC53-1D46-8828-160CA836C030}"/>
                </a:ext>
              </a:extLst>
            </p:cNvPr>
            <p:cNvSpPr txBox="1"/>
            <p:nvPr/>
          </p:nvSpPr>
          <p:spPr>
            <a:xfrm>
              <a:off x="447641" y="53280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11010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5E57A6E8-0D7F-EB41-B4EF-1B13FDE1F5DD}"/>
                </a:ext>
              </a:extLst>
            </p:cNvPr>
            <p:cNvSpPr txBox="1"/>
            <p:nvPr/>
          </p:nvSpPr>
          <p:spPr>
            <a:xfrm>
              <a:off x="447641" y="5480446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11011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AA1E8387-2F39-8242-833E-E7E064BB8800}"/>
                </a:ext>
              </a:extLst>
            </p:cNvPr>
            <p:cNvSpPr txBox="1"/>
            <p:nvPr/>
          </p:nvSpPr>
          <p:spPr>
            <a:xfrm>
              <a:off x="446635" y="5635823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11100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CFE3794-17FF-B947-8FD5-16A3DF2F3947}"/>
                </a:ext>
              </a:extLst>
            </p:cNvPr>
            <p:cNvSpPr txBox="1"/>
            <p:nvPr/>
          </p:nvSpPr>
          <p:spPr>
            <a:xfrm>
              <a:off x="447641" y="579120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11101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F73EA9FD-8B15-8C43-ACDB-17C07A0FE7EB}"/>
                </a:ext>
              </a:extLst>
            </p:cNvPr>
            <p:cNvSpPr txBox="1"/>
            <p:nvPr/>
          </p:nvSpPr>
          <p:spPr>
            <a:xfrm>
              <a:off x="461045" y="5973598"/>
              <a:ext cx="10035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11110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8359A5B-F579-B944-9EF8-BD7C001C051A}"/>
                </a:ext>
              </a:extLst>
            </p:cNvPr>
            <p:cNvSpPr txBox="1"/>
            <p:nvPr/>
          </p:nvSpPr>
          <p:spPr>
            <a:xfrm>
              <a:off x="447641" y="6169223"/>
              <a:ext cx="9927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/>
                <a:t>Block: 11111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F3FFB78-F746-4944-A973-5251F432B9F6}"/>
              </a:ext>
            </a:extLst>
          </p:cNvPr>
          <p:cNvSpPr txBox="1"/>
          <p:nvPr/>
        </p:nvSpPr>
        <p:spPr>
          <a:xfrm>
            <a:off x="229717" y="6396335"/>
            <a:ext cx="17086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alibri" pitchFamily="34" charset="0"/>
              </a:rPr>
              <a:t>Main Memory</a:t>
            </a:r>
          </a:p>
        </p:txBody>
      </p:sp>
      <p:sp>
        <p:nvSpPr>
          <p:cNvPr id="204801" name="Title 1">
            <a:extLst>
              <a:ext uri="{FF2B5EF4-FFF2-40B4-BE49-F238E27FC236}">
                <a16:creationId xmlns:a16="http://schemas.microsoft.com/office/drawing/2014/main" id="{860370AF-2CB3-E642-A5BC-C64AB6598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638" y="37962"/>
            <a:ext cx="7591425" cy="762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sz="3200" dirty="0">
                <a:solidFill>
                  <a:srgbClr val="FF0000"/>
                </a:solidFill>
              </a:rPr>
              <a:t>Direct-Mapped Cache:  1-way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4B2F1BA-48A0-314B-9978-94F3DAA51225}"/>
              </a:ext>
            </a:extLst>
          </p:cNvPr>
          <p:cNvGrpSpPr/>
          <p:nvPr/>
        </p:nvGrpSpPr>
        <p:grpSpPr>
          <a:xfrm>
            <a:off x="4788024" y="1600200"/>
            <a:ext cx="2016224" cy="3780648"/>
            <a:chOff x="3635896" y="1356394"/>
            <a:chExt cx="3096344" cy="4110282"/>
          </a:xfrm>
        </p:grpSpPr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BE54C9D9-8759-714C-AD47-FDAF8B5DE602}"/>
                </a:ext>
              </a:extLst>
            </p:cNvPr>
            <p:cNvSpPr/>
            <p:nvPr/>
          </p:nvSpPr>
          <p:spPr bwMode="auto">
            <a:xfrm>
              <a:off x="3649509" y="2429402"/>
              <a:ext cx="3082731" cy="417281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400" dirty="0">
                <a:latin typeface="Calibri" pitchFamily="34" charset="0"/>
              </a:endParaRP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22ED9D4D-ECAC-5449-8B7F-28BE5A05678C}"/>
                </a:ext>
              </a:extLst>
            </p:cNvPr>
            <p:cNvSpPr/>
            <p:nvPr/>
          </p:nvSpPr>
          <p:spPr bwMode="auto">
            <a:xfrm>
              <a:off x="4849700" y="2518819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0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DF1C2157-1658-6F4E-9CF5-B249366A4CA5}"/>
                </a:ext>
              </a:extLst>
            </p:cNvPr>
            <p:cNvSpPr/>
            <p:nvPr/>
          </p:nvSpPr>
          <p:spPr bwMode="auto">
            <a:xfrm>
              <a:off x="5068075" y="2518819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1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E92988D9-F4D3-B042-8CB7-E0191AF9FB69}"/>
                </a:ext>
              </a:extLst>
            </p:cNvPr>
            <p:cNvSpPr/>
            <p:nvPr/>
          </p:nvSpPr>
          <p:spPr bwMode="auto">
            <a:xfrm>
              <a:off x="5276988" y="2518819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2</a:t>
              </a:r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28ED8D60-42DE-9A4E-97C5-590A4009FCA1}"/>
                </a:ext>
              </a:extLst>
            </p:cNvPr>
            <p:cNvSpPr/>
            <p:nvPr/>
          </p:nvSpPr>
          <p:spPr bwMode="auto">
            <a:xfrm>
              <a:off x="6416140" y="2518819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7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102E9F50-6DA5-C049-93E0-BE672FED8B32}"/>
                </a:ext>
              </a:extLst>
            </p:cNvPr>
            <p:cNvSpPr/>
            <p:nvPr/>
          </p:nvSpPr>
          <p:spPr bwMode="auto">
            <a:xfrm>
              <a:off x="4126666" y="2518819"/>
              <a:ext cx="575161" cy="238446"/>
            </a:xfrm>
            <a:prstGeom prst="rect">
              <a:avLst/>
            </a:prstGeom>
            <a:solidFill>
              <a:schemeClr val="accent3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tag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B9A021C8-5EEC-964A-A0E5-BCF22A17FC1A}"/>
                </a:ext>
              </a:extLst>
            </p:cNvPr>
            <p:cNvSpPr/>
            <p:nvPr/>
          </p:nvSpPr>
          <p:spPr bwMode="auto">
            <a:xfrm>
              <a:off x="3750959" y="2518819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v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AD9296CD-439D-B146-B58B-5824B06F01B4}"/>
                </a:ext>
              </a:extLst>
            </p:cNvPr>
            <p:cNvSpPr/>
            <p:nvPr/>
          </p:nvSpPr>
          <p:spPr bwMode="auto">
            <a:xfrm>
              <a:off x="5495942" y="2518819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3</a:t>
              </a:r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B7F31D36-361C-314E-8A94-09693DBCB061}"/>
                </a:ext>
              </a:extLst>
            </p:cNvPr>
            <p:cNvSpPr/>
            <p:nvPr/>
          </p:nvSpPr>
          <p:spPr bwMode="auto">
            <a:xfrm>
              <a:off x="6182869" y="2518819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6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203754BF-93CE-EE4C-80F0-A70BF147E75D}"/>
                </a:ext>
              </a:extLst>
            </p:cNvPr>
            <p:cNvSpPr/>
            <p:nvPr/>
          </p:nvSpPr>
          <p:spPr bwMode="auto">
            <a:xfrm>
              <a:off x="5949021" y="2518819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5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C445DF8C-96D2-A346-9AF8-2494B3951A6A}"/>
                </a:ext>
              </a:extLst>
            </p:cNvPr>
            <p:cNvSpPr/>
            <p:nvPr/>
          </p:nvSpPr>
          <p:spPr bwMode="auto">
            <a:xfrm>
              <a:off x="5715172" y="2518819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4</a:t>
              </a:r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6058A9E4-5F99-FF4E-BC00-4177380A6350}"/>
                </a:ext>
              </a:extLst>
            </p:cNvPr>
            <p:cNvSpPr/>
            <p:nvPr/>
          </p:nvSpPr>
          <p:spPr bwMode="auto">
            <a:xfrm>
              <a:off x="3649509" y="1892898"/>
              <a:ext cx="3082731" cy="41728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400" dirty="0">
                <a:latin typeface="Calibri" pitchFamily="34" charset="0"/>
              </a:endParaRP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1F9D2B92-5F3E-AF4F-9AB5-3A1CDF0CDAE3}"/>
                </a:ext>
              </a:extLst>
            </p:cNvPr>
            <p:cNvSpPr/>
            <p:nvPr/>
          </p:nvSpPr>
          <p:spPr bwMode="auto">
            <a:xfrm>
              <a:off x="4849700" y="1982315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0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6113D99E-B998-8348-9AA4-47A6F0B9ED8F}"/>
                </a:ext>
              </a:extLst>
            </p:cNvPr>
            <p:cNvSpPr/>
            <p:nvPr/>
          </p:nvSpPr>
          <p:spPr bwMode="auto">
            <a:xfrm>
              <a:off x="5068075" y="1982315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1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FDB04D35-A8F9-A64B-A02D-8F6ED7DE0D33}"/>
                </a:ext>
              </a:extLst>
            </p:cNvPr>
            <p:cNvSpPr/>
            <p:nvPr/>
          </p:nvSpPr>
          <p:spPr bwMode="auto">
            <a:xfrm>
              <a:off x="5276988" y="1982315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2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BB975F6B-10D8-BA4B-B100-A3151F276817}"/>
                </a:ext>
              </a:extLst>
            </p:cNvPr>
            <p:cNvSpPr/>
            <p:nvPr/>
          </p:nvSpPr>
          <p:spPr bwMode="auto">
            <a:xfrm>
              <a:off x="6416140" y="1982315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7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A84D570B-65C6-BA43-AFC3-301231229E31}"/>
                </a:ext>
              </a:extLst>
            </p:cNvPr>
            <p:cNvSpPr/>
            <p:nvPr/>
          </p:nvSpPr>
          <p:spPr bwMode="auto">
            <a:xfrm>
              <a:off x="4126666" y="1982315"/>
              <a:ext cx="575161" cy="238446"/>
            </a:xfrm>
            <a:prstGeom prst="rect">
              <a:avLst/>
            </a:prstGeom>
            <a:solidFill>
              <a:schemeClr val="accent3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tag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CAAE2A7B-66DA-0043-B598-9035A924C923}"/>
                </a:ext>
              </a:extLst>
            </p:cNvPr>
            <p:cNvSpPr/>
            <p:nvPr/>
          </p:nvSpPr>
          <p:spPr bwMode="auto">
            <a:xfrm>
              <a:off x="3750959" y="1982315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v</a:t>
              </a:r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7B114BE1-D8E6-8B48-A709-795EF6441EA3}"/>
                </a:ext>
              </a:extLst>
            </p:cNvPr>
            <p:cNvSpPr/>
            <p:nvPr/>
          </p:nvSpPr>
          <p:spPr bwMode="auto">
            <a:xfrm>
              <a:off x="5495942" y="1982315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3</a:t>
              </a:r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FDDBC1F3-8984-6541-8CB8-60F021B04E19}"/>
                </a:ext>
              </a:extLst>
            </p:cNvPr>
            <p:cNvSpPr/>
            <p:nvPr/>
          </p:nvSpPr>
          <p:spPr bwMode="auto">
            <a:xfrm>
              <a:off x="6182869" y="1982315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6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0C24F32-5C41-E747-9A31-72AAE38735F5}"/>
                </a:ext>
              </a:extLst>
            </p:cNvPr>
            <p:cNvSpPr/>
            <p:nvPr/>
          </p:nvSpPr>
          <p:spPr bwMode="auto">
            <a:xfrm>
              <a:off x="5949021" y="1982315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5</a:t>
              </a: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611C0E10-0021-3A4F-8C84-3D8F46633227}"/>
                </a:ext>
              </a:extLst>
            </p:cNvPr>
            <p:cNvSpPr/>
            <p:nvPr/>
          </p:nvSpPr>
          <p:spPr bwMode="auto">
            <a:xfrm>
              <a:off x="5715172" y="1982315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4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0F312448-837E-ED4D-BE57-80472FD9E068}"/>
                </a:ext>
              </a:extLst>
            </p:cNvPr>
            <p:cNvSpPr/>
            <p:nvPr/>
          </p:nvSpPr>
          <p:spPr bwMode="auto">
            <a:xfrm>
              <a:off x="3649509" y="1356394"/>
              <a:ext cx="3082731" cy="41728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  <a:norm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400" dirty="0">
                <a:latin typeface="Calibri" pitchFamily="34" charset="0"/>
              </a:endParaRP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0F55C844-B79C-2744-BC21-FB8110A78A57}"/>
                </a:ext>
              </a:extLst>
            </p:cNvPr>
            <p:cNvSpPr/>
            <p:nvPr/>
          </p:nvSpPr>
          <p:spPr bwMode="auto">
            <a:xfrm>
              <a:off x="4849700" y="1445811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0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26DE5A6B-E6C2-1B49-9A06-B7E1E8A3725F}"/>
                </a:ext>
              </a:extLst>
            </p:cNvPr>
            <p:cNvSpPr/>
            <p:nvPr/>
          </p:nvSpPr>
          <p:spPr bwMode="auto">
            <a:xfrm>
              <a:off x="5068075" y="1445811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1</a:t>
              </a: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CD74FA3E-38E4-7D4F-BE35-71FBB470EC45}"/>
                </a:ext>
              </a:extLst>
            </p:cNvPr>
            <p:cNvSpPr/>
            <p:nvPr/>
          </p:nvSpPr>
          <p:spPr bwMode="auto">
            <a:xfrm>
              <a:off x="5276988" y="1445811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2</a:t>
              </a:r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447DFE79-3AAF-074E-BDA5-4A460AF45A30}"/>
                </a:ext>
              </a:extLst>
            </p:cNvPr>
            <p:cNvSpPr/>
            <p:nvPr/>
          </p:nvSpPr>
          <p:spPr bwMode="auto">
            <a:xfrm>
              <a:off x="6416140" y="1445811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7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228ED41D-DE13-D143-B8BF-D197B8C9C66E}"/>
                </a:ext>
              </a:extLst>
            </p:cNvPr>
            <p:cNvSpPr/>
            <p:nvPr/>
          </p:nvSpPr>
          <p:spPr bwMode="auto">
            <a:xfrm>
              <a:off x="4126666" y="1445811"/>
              <a:ext cx="575161" cy="238446"/>
            </a:xfrm>
            <a:prstGeom prst="rect">
              <a:avLst/>
            </a:prstGeom>
            <a:solidFill>
              <a:schemeClr val="accent3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tag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A2C84335-6B1C-6841-AB77-15E8EE08FE32}"/>
                </a:ext>
              </a:extLst>
            </p:cNvPr>
            <p:cNvSpPr/>
            <p:nvPr/>
          </p:nvSpPr>
          <p:spPr bwMode="auto">
            <a:xfrm>
              <a:off x="3750959" y="1445811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v</a:t>
              </a:r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153BCA10-A6EF-B84A-8E3F-7A5E3BD93FF8}"/>
                </a:ext>
              </a:extLst>
            </p:cNvPr>
            <p:cNvSpPr/>
            <p:nvPr/>
          </p:nvSpPr>
          <p:spPr bwMode="auto">
            <a:xfrm>
              <a:off x="5495942" y="1445811"/>
              <a:ext cx="218374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3</a:t>
              </a:r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C334AD4C-8326-A449-8F03-7C8F35805487}"/>
                </a:ext>
              </a:extLst>
            </p:cNvPr>
            <p:cNvSpPr/>
            <p:nvPr/>
          </p:nvSpPr>
          <p:spPr bwMode="auto">
            <a:xfrm>
              <a:off x="6182869" y="1445811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6</a:t>
              </a:r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1FEC032C-128C-0047-9BCC-CF2E3E45A01B}"/>
                </a:ext>
              </a:extLst>
            </p:cNvPr>
            <p:cNvSpPr/>
            <p:nvPr/>
          </p:nvSpPr>
          <p:spPr bwMode="auto">
            <a:xfrm>
              <a:off x="5949021" y="1445811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5</a:t>
              </a:r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DE450020-0FBE-4B41-825F-6BEB9CEC39E6}"/>
                </a:ext>
              </a:extLst>
            </p:cNvPr>
            <p:cNvSpPr/>
            <p:nvPr/>
          </p:nvSpPr>
          <p:spPr bwMode="auto">
            <a:xfrm>
              <a:off x="5715172" y="1445811"/>
              <a:ext cx="234427" cy="23844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latin typeface="Calibri" pitchFamily="34" charset="0"/>
                </a:rPr>
                <a:t>4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E6A6297-47FC-E241-9763-6B126FABF186}"/>
                </a:ext>
              </a:extLst>
            </p:cNvPr>
            <p:cNvGrpSpPr/>
            <p:nvPr/>
          </p:nvGrpSpPr>
          <p:grpSpPr>
            <a:xfrm>
              <a:off x="3635896" y="2940841"/>
              <a:ext cx="3082731" cy="417281"/>
              <a:chOff x="3203848" y="4417448"/>
              <a:chExt cx="3848288" cy="533400"/>
            </a:xfrm>
          </p:grpSpPr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95C3CB14-EE4B-6442-9BCD-DFC328B5FE89}"/>
                  </a:ext>
                </a:extLst>
              </p:cNvPr>
              <p:cNvSpPr/>
              <p:nvPr/>
            </p:nvSpPr>
            <p:spPr bwMode="auto">
              <a:xfrm>
                <a:off x="3203848" y="4417448"/>
                <a:ext cx="3848288" cy="533400"/>
              </a:xfrm>
              <a:prstGeom prst="rect">
                <a:avLst/>
              </a:prstGeom>
              <a:solidFill>
                <a:srgbClr val="FF8AAB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400" dirty="0">
                  <a:latin typeface="Calibri" pitchFamily="34" charset="0"/>
                </a:endParaRPr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F4E98876-34D7-D546-8295-AC8F6A7BA283}"/>
                  </a:ext>
                </a:extLst>
              </p:cNvPr>
              <p:cNvSpPr/>
              <p:nvPr/>
            </p:nvSpPr>
            <p:spPr bwMode="auto">
              <a:xfrm>
                <a:off x="4702091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BC27100A-E519-314E-8893-0D21FE4FEBFE}"/>
                  </a:ext>
                </a:extLst>
              </p:cNvPr>
              <p:cNvSpPr/>
              <p:nvPr/>
            </p:nvSpPr>
            <p:spPr bwMode="auto">
              <a:xfrm>
                <a:off x="4974696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306BEFA9-A057-EA44-A4D0-1C473CF63F06}"/>
                  </a:ext>
                </a:extLst>
              </p:cNvPr>
              <p:cNvSpPr/>
              <p:nvPr/>
            </p:nvSpPr>
            <p:spPr bwMode="auto">
              <a:xfrm>
                <a:off x="5235491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4B7A3DAA-50B1-EC44-A1F3-9C9426F02F20}"/>
                  </a:ext>
                </a:extLst>
              </p:cNvPr>
              <p:cNvSpPr/>
              <p:nvPr/>
            </p:nvSpPr>
            <p:spPr bwMode="auto">
              <a:xfrm>
                <a:off x="6657536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D1A8CC0E-615F-7147-98A2-A81C332D378E}"/>
                  </a:ext>
                </a:extLst>
              </p:cNvPr>
              <p:cNvSpPr/>
              <p:nvPr/>
            </p:nvSpPr>
            <p:spPr bwMode="auto">
              <a:xfrm>
                <a:off x="3799501" y="4531748"/>
                <a:ext cx="717995" cy="30480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rmAutofit fontScale="62500" lnSpcReduction="20000"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12B4BFA4-4EBA-4643-AE8C-1A2EE4BA7D6D}"/>
                  </a:ext>
                </a:extLst>
              </p:cNvPr>
              <p:cNvSpPr/>
              <p:nvPr/>
            </p:nvSpPr>
            <p:spPr bwMode="auto">
              <a:xfrm>
                <a:off x="3330491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1B1DA096-8E1D-DD4F-BE57-009938EFE191}"/>
                  </a:ext>
                </a:extLst>
              </p:cNvPr>
              <p:cNvSpPr/>
              <p:nvPr/>
            </p:nvSpPr>
            <p:spPr bwMode="auto">
              <a:xfrm>
                <a:off x="5508819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0DDAA37F-BA03-0C41-AE91-93DE26EF5A3D}"/>
                  </a:ext>
                </a:extLst>
              </p:cNvPr>
              <p:cNvSpPr/>
              <p:nvPr/>
            </p:nvSpPr>
            <p:spPr bwMode="auto">
              <a:xfrm>
                <a:off x="6366336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F1A789F4-8096-5B4D-B652-2CB2C4E2AF6C}"/>
                  </a:ext>
                </a:extLst>
              </p:cNvPr>
              <p:cNvSpPr/>
              <p:nvPr/>
            </p:nvSpPr>
            <p:spPr bwMode="auto">
              <a:xfrm>
                <a:off x="6074414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605C9A83-92FB-A948-AFEC-20E5D0DDDAE3}"/>
                  </a:ext>
                </a:extLst>
              </p:cNvPr>
              <p:cNvSpPr/>
              <p:nvPr/>
            </p:nvSpPr>
            <p:spPr bwMode="auto">
              <a:xfrm>
                <a:off x="5782492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986D2133-09FF-CF4B-ACF4-2DE2F6D7C98A}"/>
                </a:ext>
              </a:extLst>
            </p:cNvPr>
            <p:cNvGrpSpPr/>
            <p:nvPr/>
          </p:nvGrpSpPr>
          <p:grpSpPr>
            <a:xfrm>
              <a:off x="3635896" y="3464948"/>
              <a:ext cx="3096344" cy="2001728"/>
              <a:chOff x="3186854" y="1979048"/>
              <a:chExt cx="3865282" cy="2558760"/>
            </a:xfrm>
          </p:grpSpPr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CF89EE93-0467-FD47-9C28-C23718E24E38}"/>
                  </a:ext>
                </a:extLst>
              </p:cNvPr>
              <p:cNvSpPr/>
              <p:nvPr/>
            </p:nvSpPr>
            <p:spPr bwMode="auto">
              <a:xfrm>
                <a:off x="3203848" y="3350648"/>
                <a:ext cx="3848288" cy="533400"/>
              </a:xfrm>
              <a:prstGeom prst="rect">
                <a:avLst/>
              </a:prstGeom>
              <a:solidFill>
                <a:srgbClr val="FF6C5E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400" dirty="0">
                  <a:latin typeface="Calibri" pitchFamily="34" charset="0"/>
                </a:endParaRPr>
              </a:p>
            </p:txBody>
          </p:sp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DCB55B1B-621A-A348-91DA-B1D0F205EE46}"/>
                  </a:ext>
                </a:extLst>
              </p:cNvPr>
              <p:cNvSpPr/>
              <p:nvPr/>
            </p:nvSpPr>
            <p:spPr bwMode="auto">
              <a:xfrm>
                <a:off x="4702091" y="34649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B5E00676-817F-3046-9B6E-5619BAE8233B}"/>
                  </a:ext>
                </a:extLst>
              </p:cNvPr>
              <p:cNvSpPr/>
              <p:nvPr/>
            </p:nvSpPr>
            <p:spPr bwMode="auto">
              <a:xfrm>
                <a:off x="4974696" y="34649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DF519A9D-48F7-0A43-BA2C-FE90DD32B516}"/>
                  </a:ext>
                </a:extLst>
              </p:cNvPr>
              <p:cNvSpPr/>
              <p:nvPr/>
            </p:nvSpPr>
            <p:spPr bwMode="auto">
              <a:xfrm>
                <a:off x="5235491" y="34649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7DBC1F75-FC5A-654D-AA0E-29AEEDFCAE98}"/>
                  </a:ext>
                </a:extLst>
              </p:cNvPr>
              <p:cNvSpPr/>
              <p:nvPr/>
            </p:nvSpPr>
            <p:spPr bwMode="auto">
              <a:xfrm>
                <a:off x="6657536" y="34649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47F7E42F-682D-8944-9E22-4D6E9061F599}"/>
                  </a:ext>
                </a:extLst>
              </p:cNvPr>
              <p:cNvSpPr/>
              <p:nvPr/>
            </p:nvSpPr>
            <p:spPr bwMode="auto">
              <a:xfrm>
                <a:off x="3799501" y="3464948"/>
                <a:ext cx="717995" cy="30480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43CE2E41-9F74-AF4C-AF4F-ACCBDF4FE0D8}"/>
                  </a:ext>
                </a:extLst>
              </p:cNvPr>
              <p:cNvSpPr/>
              <p:nvPr/>
            </p:nvSpPr>
            <p:spPr bwMode="auto">
              <a:xfrm>
                <a:off x="3330491" y="34649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46942575-17D7-D64C-BBEE-028C494C38EC}"/>
                  </a:ext>
                </a:extLst>
              </p:cNvPr>
              <p:cNvSpPr/>
              <p:nvPr/>
            </p:nvSpPr>
            <p:spPr bwMode="auto">
              <a:xfrm>
                <a:off x="5508819" y="34649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EAE35BA6-A895-7D42-8F07-F348B98E2283}"/>
                  </a:ext>
                </a:extLst>
              </p:cNvPr>
              <p:cNvSpPr/>
              <p:nvPr/>
            </p:nvSpPr>
            <p:spPr bwMode="auto">
              <a:xfrm>
                <a:off x="6366336" y="34649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8CADCB23-1C94-F349-AB49-3177A882EEBE}"/>
                  </a:ext>
                </a:extLst>
              </p:cNvPr>
              <p:cNvSpPr/>
              <p:nvPr/>
            </p:nvSpPr>
            <p:spPr bwMode="auto">
              <a:xfrm>
                <a:off x="6074414" y="34649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7EEC0A2E-4DEE-374A-90EC-9366D130C82B}"/>
                  </a:ext>
                </a:extLst>
              </p:cNvPr>
              <p:cNvSpPr/>
              <p:nvPr/>
            </p:nvSpPr>
            <p:spPr bwMode="auto">
              <a:xfrm>
                <a:off x="5782492" y="34649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4</a:t>
                </a:r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42A1214B-3B13-9B4C-B9F5-862C3FD0F561}"/>
                  </a:ext>
                </a:extLst>
              </p:cNvPr>
              <p:cNvSpPr/>
              <p:nvPr/>
            </p:nvSpPr>
            <p:spPr bwMode="auto">
              <a:xfrm>
                <a:off x="3203848" y="2664848"/>
                <a:ext cx="3848288" cy="533400"/>
              </a:xfrm>
              <a:prstGeom prst="rect">
                <a:avLst/>
              </a:prstGeom>
              <a:solidFill>
                <a:srgbClr val="B7FFBA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400" dirty="0">
                  <a:latin typeface="Calibri" pitchFamily="34" charset="0"/>
                </a:endParaRPr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10D155EB-AAF3-2048-8177-2C9627A1FE6D}"/>
                  </a:ext>
                </a:extLst>
              </p:cNvPr>
              <p:cNvSpPr/>
              <p:nvPr/>
            </p:nvSpPr>
            <p:spPr bwMode="auto">
              <a:xfrm>
                <a:off x="4702091" y="27791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EDFEE581-957B-6C41-AFC7-B8F5800AC935}"/>
                  </a:ext>
                </a:extLst>
              </p:cNvPr>
              <p:cNvSpPr/>
              <p:nvPr/>
            </p:nvSpPr>
            <p:spPr bwMode="auto">
              <a:xfrm>
                <a:off x="4974696" y="27791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CF3C31E0-006A-8E45-A9A6-9B0CA02CE32B}"/>
                  </a:ext>
                </a:extLst>
              </p:cNvPr>
              <p:cNvSpPr/>
              <p:nvPr/>
            </p:nvSpPr>
            <p:spPr bwMode="auto">
              <a:xfrm>
                <a:off x="5235491" y="27791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520758B9-2432-9545-B251-4D6744F58AB6}"/>
                  </a:ext>
                </a:extLst>
              </p:cNvPr>
              <p:cNvSpPr/>
              <p:nvPr/>
            </p:nvSpPr>
            <p:spPr bwMode="auto">
              <a:xfrm>
                <a:off x="6657536" y="27791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CA1C4F8B-E86A-1D49-9B5F-4DF004042499}"/>
                  </a:ext>
                </a:extLst>
              </p:cNvPr>
              <p:cNvSpPr/>
              <p:nvPr/>
            </p:nvSpPr>
            <p:spPr bwMode="auto">
              <a:xfrm>
                <a:off x="3799501" y="2779148"/>
                <a:ext cx="717995" cy="30480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1BE9A0D1-89EE-E443-84D7-32AB8B410403}"/>
                  </a:ext>
                </a:extLst>
              </p:cNvPr>
              <p:cNvSpPr/>
              <p:nvPr/>
            </p:nvSpPr>
            <p:spPr bwMode="auto">
              <a:xfrm>
                <a:off x="3330491" y="27791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C0A58FE3-3DE4-BE46-AFAF-11B8C2801C46}"/>
                  </a:ext>
                </a:extLst>
              </p:cNvPr>
              <p:cNvSpPr/>
              <p:nvPr/>
            </p:nvSpPr>
            <p:spPr bwMode="auto">
              <a:xfrm>
                <a:off x="5508819" y="27791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E56A6705-4BDF-C546-9B47-81C18230C71B}"/>
                  </a:ext>
                </a:extLst>
              </p:cNvPr>
              <p:cNvSpPr/>
              <p:nvPr/>
            </p:nvSpPr>
            <p:spPr bwMode="auto">
              <a:xfrm>
                <a:off x="6366336" y="27791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9455B5AD-5427-C940-A4A1-7FECF17E3F52}"/>
                  </a:ext>
                </a:extLst>
              </p:cNvPr>
              <p:cNvSpPr/>
              <p:nvPr/>
            </p:nvSpPr>
            <p:spPr bwMode="auto">
              <a:xfrm>
                <a:off x="6074414" y="27791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FEF4ED7-B144-FC44-8573-2727014FC58D}"/>
                  </a:ext>
                </a:extLst>
              </p:cNvPr>
              <p:cNvSpPr/>
              <p:nvPr/>
            </p:nvSpPr>
            <p:spPr bwMode="auto">
              <a:xfrm>
                <a:off x="5782492" y="27791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4</a:t>
                </a:r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C80EADBE-8809-B541-8E20-BB10E9981B1C}"/>
                  </a:ext>
                </a:extLst>
              </p:cNvPr>
              <p:cNvSpPr/>
              <p:nvPr/>
            </p:nvSpPr>
            <p:spPr bwMode="auto">
              <a:xfrm>
                <a:off x="3203848" y="1979048"/>
                <a:ext cx="3848288" cy="533400"/>
              </a:xfrm>
              <a:prstGeom prst="rect">
                <a:avLst/>
              </a:prstGeom>
              <a:solidFill>
                <a:srgbClr val="FFC000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400" dirty="0">
                  <a:latin typeface="Calibri" pitchFamily="34" charset="0"/>
                </a:endParaRPr>
              </a:p>
            </p:txBody>
          </p:sp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DC948468-2AAE-F049-8315-449EBEF4A825}"/>
                  </a:ext>
                </a:extLst>
              </p:cNvPr>
              <p:cNvSpPr/>
              <p:nvPr/>
            </p:nvSpPr>
            <p:spPr bwMode="auto">
              <a:xfrm>
                <a:off x="4702091" y="20933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FC27184E-4B19-9F4E-9235-217F76167B55}"/>
                  </a:ext>
                </a:extLst>
              </p:cNvPr>
              <p:cNvSpPr/>
              <p:nvPr/>
            </p:nvSpPr>
            <p:spPr bwMode="auto">
              <a:xfrm>
                <a:off x="4974696" y="20933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BA17D82E-DBA2-5C47-B123-D04AB7448F99}"/>
                  </a:ext>
                </a:extLst>
              </p:cNvPr>
              <p:cNvSpPr/>
              <p:nvPr/>
            </p:nvSpPr>
            <p:spPr bwMode="auto">
              <a:xfrm>
                <a:off x="5235491" y="20933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58" name="Rectangle 257">
                <a:extLst>
                  <a:ext uri="{FF2B5EF4-FFF2-40B4-BE49-F238E27FC236}">
                    <a16:creationId xmlns:a16="http://schemas.microsoft.com/office/drawing/2014/main" id="{BFEF7734-3875-BA4D-ACD8-90A7C8AAC203}"/>
                  </a:ext>
                </a:extLst>
              </p:cNvPr>
              <p:cNvSpPr/>
              <p:nvPr/>
            </p:nvSpPr>
            <p:spPr bwMode="auto">
              <a:xfrm>
                <a:off x="6657536" y="20933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59" name="Rectangle 258">
                <a:extLst>
                  <a:ext uri="{FF2B5EF4-FFF2-40B4-BE49-F238E27FC236}">
                    <a16:creationId xmlns:a16="http://schemas.microsoft.com/office/drawing/2014/main" id="{7527BA4B-6D6F-5C44-89D6-4C833E819D2A}"/>
                  </a:ext>
                </a:extLst>
              </p:cNvPr>
              <p:cNvSpPr/>
              <p:nvPr/>
            </p:nvSpPr>
            <p:spPr bwMode="auto">
              <a:xfrm>
                <a:off x="3799501" y="2093348"/>
                <a:ext cx="717995" cy="30480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60" name="Rectangle 259">
                <a:extLst>
                  <a:ext uri="{FF2B5EF4-FFF2-40B4-BE49-F238E27FC236}">
                    <a16:creationId xmlns:a16="http://schemas.microsoft.com/office/drawing/2014/main" id="{51DF8133-04F3-4D4F-B7F7-DE6B5D6C034E}"/>
                  </a:ext>
                </a:extLst>
              </p:cNvPr>
              <p:cNvSpPr/>
              <p:nvPr/>
            </p:nvSpPr>
            <p:spPr bwMode="auto">
              <a:xfrm>
                <a:off x="3330491" y="20933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6839236C-D3C2-C549-9EE2-5F6FA710C179}"/>
                  </a:ext>
                </a:extLst>
              </p:cNvPr>
              <p:cNvSpPr/>
              <p:nvPr/>
            </p:nvSpPr>
            <p:spPr bwMode="auto">
              <a:xfrm>
                <a:off x="5508819" y="20933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62" name="Rectangle 261">
                <a:extLst>
                  <a:ext uri="{FF2B5EF4-FFF2-40B4-BE49-F238E27FC236}">
                    <a16:creationId xmlns:a16="http://schemas.microsoft.com/office/drawing/2014/main" id="{19CACDA8-263A-B646-AAB3-9A753ED47292}"/>
                  </a:ext>
                </a:extLst>
              </p:cNvPr>
              <p:cNvSpPr/>
              <p:nvPr/>
            </p:nvSpPr>
            <p:spPr bwMode="auto">
              <a:xfrm>
                <a:off x="6366336" y="20933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1075243D-EC9E-4C43-BA35-90772D0B8563}"/>
                  </a:ext>
                </a:extLst>
              </p:cNvPr>
              <p:cNvSpPr/>
              <p:nvPr/>
            </p:nvSpPr>
            <p:spPr bwMode="auto">
              <a:xfrm>
                <a:off x="6074414" y="20933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64" name="Rectangle 263">
                <a:extLst>
                  <a:ext uri="{FF2B5EF4-FFF2-40B4-BE49-F238E27FC236}">
                    <a16:creationId xmlns:a16="http://schemas.microsoft.com/office/drawing/2014/main" id="{C86FDE12-01A2-F64B-B261-EC45EB509B2C}"/>
                  </a:ext>
                </a:extLst>
              </p:cNvPr>
              <p:cNvSpPr/>
              <p:nvPr/>
            </p:nvSpPr>
            <p:spPr bwMode="auto">
              <a:xfrm>
                <a:off x="5782492" y="20933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600" dirty="0">
                    <a:latin typeface="Calibri" pitchFamily="34" charset="0"/>
                  </a:rPr>
                  <a:t>4</a:t>
                </a:r>
              </a:p>
            </p:txBody>
          </p:sp>
          <p:grpSp>
            <p:nvGrpSpPr>
              <p:cNvPr id="265" name="Group 264">
                <a:extLst>
                  <a:ext uri="{FF2B5EF4-FFF2-40B4-BE49-F238E27FC236}">
                    <a16:creationId xmlns:a16="http://schemas.microsoft.com/office/drawing/2014/main" id="{0F10087B-DB46-744B-814D-71574743C287}"/>
                  </a:ext>
                </a:extLst>
              </p:cNvPr>
              <p:cNvGrpSpPr/>
              <p:nvPr/>
            </p:nvGrpSpPr>
            <p:grpSpPr>
              <a:xfrm>
                <a:off x="3186854" y="4004408"/>
                <a:ext cx="3848288" cy="533400"/>
                <a:chOff x="3203848" y="4417448"/>
                <a:chExt cx="3848288" cy="533400"/>
              </a:xfrm>
            </p:grpSpPr>
            <p:sp>
              <p:nvSpPr>
                <p:cNvPr id="266" name="Rectangle 265">
                  <a:extLst>
                    <a:ext uri="{FF2B5EF4-FFF2-40B4-BE49-F238E27FC236}">
                      <a16:creationId xmlns:a16="http://schemas.microsoft.com/office/drawing/2014/main" id="{9E65DCAE-3902-224E-9A44-F6BF72062E8B}"/>
                    </a:ext>
                  </a:extLst>
                </p:cNvPr>
                <p:cNvSpPr/>
                <p:nvPr/>
              </p:nvSpPr>
              <p:spPr bwMode="auto">
                <a:xfrm>
                  <a:off x="3203848" y="4417448"/>
                  <a:ext cx="3848288" cy="53340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  <p:txBody>
                <a:bodyPr vert="horz" wrap="square" lIns="91440" tIns="45720" rIns="91440" bIns="45720" numCol="1" rtlCol="0" anchor="ctr" anchorCtr="1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lang="en-US" sz="1400" dirty="0">
                    <a:latin typeface="Calibri" pitchFamily="34" charset="0"/>
                  </a:endParaRPr>
                </a:p>
              </p:txBody>
            </p:sp>
            <p:sp>
              <p:nvSpPr>
                <p:cNvPr id="267" name="Rectangle 266">
                  <a:extLst>
                    <a:ext uri="{FF2B5EF4-FFF2-40B4-BE49-F238E27FC236}">
                      <a16:creationId xmlns:a16="http://schemas.microsoft.com/office/drawing/2014/main" id="{5A8CD31D-E56C-4343-8543-73994DA53898}"/>
                    </a:ext>
                  </a:extLst>
                </p:cNvPr>
                <p:cNvSpPr/>
                <p:nvPr/>
              </p:nvSpPr>
              <p:spPr bwMode="auto">
                <a:xfrm>
                  <a:off x="4702091" y="4531748"/>
                  <a:ext cx="272605" cy="304800"/>
                </a:xfrm>
                <a:prstGeom prst="rect">
                  <a:avLst/>
                </a:prstGeom>
                <a:solidFill>
                  <a:schemeClr val="bg1"/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  <p:txBody>
                <a:bodyPr vert="horz" wrap="none" lIns="91440" tIns="45720" rIns="91440" bIns="45720" numCol="1" rtlCol="0" anchor="ctr" anchorCtr="1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600" dirty="0">
                      <a:latin typeface="Calibri" pitchFamily="34" charset="0"/>
                    </a:rPr>
                    <a:t>0</a:t>
                  </a:r>
                </a:p>
              </p:txBody>
            </p:sp>
            <p:sp>
              <p:nvSpPr>
                <p:cNvPr id="268" name="Rectangle 267">
                  <a:extLst>
                    <a:ext uri="{FF2B5EF4-FFF2-40B4-BE49-F238E27FC236}">
                      <a16:creationId xmlns:a16="http://schemas.microsoft.com/office/drawing/2014/main" id="{E601AC80-6FDA-6B43-B11D-CB906FE57C95}"/>
                    </a:ext>
                  </a:extLst>
                </p:cNvPr>
                <p:cNvSpPr/>
                <p:nvPr/>
              </p:nvSpPr>
              <p:spPr bwMode="auto">
                <a:xfrm>
                  <a:off x="4974696" y="4531748"/>
                  <a:ext cx="272605" cy="304800"/>
                </a:xfrm>
                <a:prstGeom prst="rect">
                  <a:avLst/>
                </a:prstGeom>
                <a:solidFill>
                  <a:schemeClr val="bg1"/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  <p:txBody>
                <a:bodyPr vert="horz" wrap="none" lIns="91440" tIns="45720" rIns="91440" bIns="45720" numCol="1" rtlCol="0" anchor="ctr" anchorCtr="1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600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269" name="Rectangle 268">
                  <a:extLst>
                    <a:ext uri="{FF2B5EF4-FFF2-40B4-BE49-F238E27FC236}">
                      <a16:creationId xmlns:a16="http://schemas.microsoft.com/office/drawing/2014/main" id="{01DBDF3A-E913-5E4E-B33E-FE9F0DD64701}"/>
                    </a:ext>
                  </a:extLst>
                </p:cNvPr>
                <p:cNvSpPr/>
                <p:nvPr/>
              </p:nvSpPr>
              <p:spPr bwMode="auto">
                <a:xfrm>
                  <a:off x="5235491" y="4531748"/>
                  <a:ext cx="272605" cy="304800"/>
                </a:xfrm>
                <a:prstGeom prst="rect">
                  <a:avLst/>
                </a:prstGeom>
                <a:solidFill>
                  <a:schemeClr val="bg1"/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  <p:txBody>
                <a:bodyPr vert="horz" wrap="none" lIns="91440" tIns="45720" rIns="91440" bIns="45720" numCol="1" rtlCol="0" anchor="ctr" anchorCtr="1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600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270" name="Rectangle 269">
                  <a:extLst>
                    <a:ext uri="{FF2B5EF4-FFF2-40B4-BE49-F238E27FC236}">
                      <a16:creationId xmlns:a16="http://schemas.microsoft.com/office/drawing/2014/main" id="{A23F0EA3-2B3F-A547-9A8E-051F0704B91F}"/>
                    </a:ext>
                  </a:extLst>
                </p:cNvPr>
                <p:cNvSpPr/>
                <p:nvPr/>
              </p:nvSpPr>
              <p:spPr bwMode="auto">
                <a:xfrm>
                  <a:off x="6657536" y="4531748"/>
                  <a:ext cx="292644" cy="304800"/>
                </a:xfrm>
                <a:prstGeom prst="rect">
                  <a:avLst/>
                </a:prstGeom>
                <a:solidFill>
                  <a:schemeClr val="bg1"/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  <p:txBody>
                <a:bodyPr vert="horz" wrap="none" lIns="91440" tIns="45720" rIns="91440" bIns="45720" numCol="1" rtlCol="0" anchor="ctr" anchorCtr="1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600" dirty="0">
                      <a:latin typeface="Calibri" pitchFamily="34" charset="0"/>
                    </a:rPr>
                    <a:t>7</a:t>
                  </a:r>
                </a:p>
              </p:txBody>
            </p:sp>
            <p:sp>
              <p:nvSpPr>
                <p:cNvPr id="271" name="Rectangle 270">
                  <a:extLst>
                    <a:ext uri="{FF2B5EF4-FFF2-40B4-BE49-F238E27FC236}">
                      <a16:creationId xmlns:a16="http://schemas.microsoft.com/office/drawing/2014/main" id="{A6295E05-913B-F349-AF3D-3F56A391AD16}"/>
                    </a:ext>
                  </a:extLst>
                </p:cNvPr>
                <p:cNvSpPr/>
                <p:nvPr/>
              </p:nvSpPr>
              <p:spPr bwMode="auto">
                <a:xfrm>
                  <a:off x="3799501" y="4531748"/>
                  <a:ext cx="717995" cy="304800"/>
                </a:xfrm>
                <a:prstGeom prst="rect">
                  <a:avLst/>
                </a:prstGeom>
                <a:solidFill>
                  <a:schemeClr val="accent3"/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  <p:txBody>
                <a:bodyPr vert="horz" wrap="none" lIns="91440" tIns="45720" rIns="91440" bIns="45720" numCol="1" rtlCol="0" anchor="ctr" anchorCtr="1" compatLnSpc="1">
                  <a:prstTxWarp prst="textNoShape">
                    <a:avLst/>
                  </a:prstTxWarp>
                  <a:normAutofit fontScale="62500" lnSpcReduction="20000"/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600" dirty="0">
                      <a:latin typeface="Calibri" pitchFamily="34" charset="0"/>
                    </a:rPr>
                    <a:t>tag</a:t>
                  </a:r>
                </a:p>
              </p:txBody>
            </p:sp>
            <p:sp>
              <p:nvSpPr>
                <p:cNvPr id="272" name="Rectangle 271">
                  <a:extLst>
                    <a:ext uri="{FF2B5EF4-FFF2-40B4-BE49-F238E27FC236}">
                      <a16:creationId xmlns:a16="http://schemas.microsoft.com/office/drawing/2014/main" id="{26E8A005-CF43-A046-8669-2A954E6082B0}"/>
                    </a:ext>
                  </a:extLst>
                </p:cNvPr>
                <p:cNvSpPr/>
                <p:nvPr/>
              </p:nvSpPr>
              <p:spPr bwMode="auto">
                <a:xfrm>
                  <a:off x="3330491" y="4531748"/>
                  <a:ext cx="272605" cy="304800"/>
                </a:xfrm>
                <a:prstGeom prst="rect">
                  <a:avLst/>
                </a:prstGeom>
                <a:solidFill>
                  <a:schemeClr val="bg1"/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  <p:txBody>
                <a:bodyPr vert="horz" wrap="none" lIns="91440" tIns="45720" rIns="91440" bIns="45720" numCol="1" rtlCol="0" anchor="ctr" anchorCtr="1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600" dirty="0">
                      <a:latin typeface="Calibri" pitchFamily="34" charset="0"/>
                    </a:rPr>
                    <a:t>v</a:t>
                  </a:r>
                </a:p>
              </p:txBody>
            </p:sp>
            <p:sp>
              <p:nvSpPr>
                <p:cNvPr id="273" name="Rectangle 272">
                  <a:extLst>
                    <a:ext uri="{FF2B5EF4-FFF2-40B4-BE49-F238E27FC236}">
                      <a16:creationId xmlns:a16="http://schemas.microsoft.com/office/drawing/2014/main" id="{31F749B6-1C8F-E240-9C5D-52BD6D96CD61}"/>
                    </a:ext>
                  </a:extLst>
                </p:cNvPr>
                <p:cNvSpPr/>
                <p:nvPr/>
              </p:nvSpPr>
              <p:spPr bwMode="auto">
                <a:xfrm>
                  <a:off x="5508819" y="4531748"/>
                  <a:ext cx="272605" cy="304800"/>
                </a:xfrm>
                <a:prstGeom prst="rect">
                  <a:avLst/>
                </a:prstGeom>
                <a:solidFill>
                  <a:schemeClr val="bg1"/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  <p:txBody>
                <a:bodyPr vert="horz" wrap="none" lIns="91440" tIns="45720" rIns="91440" bIns="45720" numCol="1" rtlCol="0" anchor="ctr" anchorCtr="1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600" dirty="0">
                      <a:latin typeface="Calibri" pitchFamily="34" charset="0"/>
                    </a:rPr>
                    <a:t>3</a:t>
                  </a:r>
                </a:p>
              </p:txBody>
            </p:sp>
            <p:sp>
              <p:nvSpPr>
                <p:cNvPr id="274" name="Rectangle 273">
                  <a:extLst>
                    <a:ext uri="{FF2B5EF4-FFF2-40B4-BE49-F238E27FC236}">
                      <a16:creationId xmlns:a16="http://schemas.microsoft.com/office/drawing/2014/main" id="{E84FDE04-CA2E-B047-9D1B-0A4F272B6E78}"/>
                    </a:ext>
                  </a:extLst>
                </p:cNvPr>
                <p:cNvSpPr/>
                <p:nvPr/>
              </p:nvSpPr>
              <p:spPr bwMode="auto">
                <a:xfrm>
                  <a:off x="6366336" y="4531748"/>
                  <a:ext cx="292644" cy="304800"/>
                </a:xfrm>
                <a:prstGeom prst="rect">
                  <a:avLst/>
                </a:prstGeom>
                <a:solidFill>
                  <a:schemeClr val="bg1"/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  <p:txBody>
                <a:bodyPr vert="horz" wrap="none" lIns="91440" tIns="45720" rIns="91440" bIns="45720" numCol="1" rtlCol="0" anchor="ctr" anchorCtr="1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600" dirty="0">
                      <a:latin typeface="Calibri" pitchFamily="34" charset="0"/>
                    </a:rPr>
                    <a:t>6</a:t>
                  </a:r>
                </a:p>
              </p:txBody>
            </p:sp>
            <p:sp>
              <p:nvSpPr>
                <p:cNvPr id="275" name="Rectangle 274">
                  <a:extLst>
                    <a:ext uri="{FF2B5EF4-FFF2-40B4-BE49-F238E27FC236}">
                      <a16:creationId xmlns:a16="http://schemas.microsoft.com/office/drawing/2014/main" id="{8FF619D7-6C86-E44B-B506-45533227D675}"/>
                    </a:ext>
                  </a:extLst>
                </p:cNvPr>
                <p:cNvSpPr/>
                <p:nvPr/>
              </p:nvSpPr>
              <p:spPr bwMode="auto">
                <a:xfrm>
                  <a:off x="6074414" y="4531748"/>
                  <a:ext cx="292644" cy="304800"/>
                </a:xfrm>
                <a:prstGeom prst="rect">
                  <a:avLst/>
                </a:prstGeom>
                <a:solidFill>
                  <a:schemeClr val="bg1"/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  <p:txBody>
                <a:bodyPr vert="horz" wrap="none" lIns="91440" tIns="45720" rIns="91440" bIns="45720" numCol="1" rtlCol="0" anchor="ctr" anchorCtr="1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600" dirty="0">
                      <a:latin typeface="Calibri" pitchFamily="34" charset="0"/>
                    </a:rPr>
                    <a:t>5</a:t>
                  </a:r>
                </a:p>
              </p:txBody>
            </p:sp>
            <p:sp>
              <p:nvSpPr>
                <p:cNvPr id="276" name="Rectangle 275">
                  <a:extLst>
                    <a:ext uri="{FF2B5EF4-FFF2-40B4-BE49-F238E27FC236}">
                      <a16:creationId xmlns:a16="http://schemas.microsoft.com/office/drawing/2014/main" id="{345990F3-25FF-1A4E-9613-802E79B78849}"/>
                    </a:ext>
                  </a:extLst>
                </p:cNvPr>
                <p:cNvSpPr/>
                <p:nvPr/>
              </p:nvSpPr>
              <p:spPr bwMode="auto">
                <a:xfrm>
                  <a:off x="5782492" y="4531748"/>
                  <a:ext cx="292644" cy="304800"/>
                </a:xfrm>
                <a:prstGeom prst="rect">
                  <a:avLst/>
                </a:prstGeom>
                <a:solidFill>
                  <a:schemeClr val="bg1"/>
                </a:solidFill>
                <a:ln w="285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  <p:txBody>
                <a:bodyPr vert="horz" wrap="none" lIns="91440" tIns="45720" rIns="91440" bIns="45720" numCol="1" rtlCol="0" anchor="ctr" anchorCtr="1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600" dirty="0">
                      <a:latin typeface="Calibri" pitchFamily="34" charset="0"/>
                    </a:rPr>
                    <a:t>4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949702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itle 3">
            <a:extLst>
              <a:ext uri="{FF2B5EF4-FFF2-40B4-BE49-F238E27FC236}">
                <a16:creationId xmlns:a16="http://schemas.microsoft.com/office/drawing/2014/main" id="{4B2E535C-774C-4F49-AD28-4D8432735A8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11560" y="2060848"/>
            <a:ext cx="7772400" cy="1470025"/>
          </a:xfrm>
        </p:spPr>
        <p:txBody>
          <a:bodyPr/>
          <a:lstStyle/>
          <a:p>
            <a:pPr marL="0" indent="0"/>
            <a:r>
              <a:rPr lang="en-US" altLang="en-US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11520974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26A72-F651-194F-BD20-36C21255C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Organization Recap</a:t>
            </a:r>
          </a:p>
        </p:txBody>
      </p:sp>
      <p:sp>
        <p:nvSpPr>
          <p:cNvPr id="1375238" name="Rectangle 6"/>
          <p:cNvSpPr>
            <a:spLocks noGrp="1" noChangeArrowheads="1"/>
          </p:cNvSpPr>
          <p:nvPr>
            <p:ph idx="1"/>
            <p:custDataLst>
              <p:tags r:id="rId1"/>
            </p:custDataLst>
          </p:nvPr>
        </p:nvSpPr>
        <p:spPr>
          <a:noFill/>
          <a:ln/>
        </p:spPr>
        <p:txBody>
          <a:bodyPr/>
          <a:lstStyle/>
          <a:p>
            <a:r>
              <a:rPr lang="en-US" sz="2400" dirty="0"/>
              <a:t>Capacity: </a:t>
            </a:r>
            <a:r>
              <a:rPr lang="en-US" sz="2400" i="1" dirty="0"/>
              <a:t>C </a:t>
            </a:r>
          </a:p>
          <a:p>
            <a:r>
              <a:rPr lang="en-US" sz="2400" dirty="0"/>
              <a:t>Block size: </a:t>
            </a:r>
            <a:r>
              <a:rPr lang="en-US" sz="2400" i="1" dirty="0"/>
              <a:t>b</a:t>
            </a:r>
            <a:endParaRPr lang="en-US" sz="2400" dirty="0"/>
          </a:p>
          <a:p>
            <a:r>
              <a:rPr lang="en-US" sz="2400" dirty="0"/>
              <a:t>Number of blocks in cache: </a:t>
            </a:r>
            <a:r>
              <a:rPr lang="en-US" sz="2400" i="1" dirty="0"/>
              <a:t>B</a:t>
            </a:r>
            <a:r>
              <a:rPr lang="en-US" sz="2400" dirty="0"/>
              <a:t> = </a:t>
            </a:r>
            <a:r>
              <a:rPr lang="en-US" sz="2400" i="1" dirty="0"/>
              <a:t>C</a:t>
            </a:r>
            <a:r>
              <a:rPr lang="en-US" sz="2400" dirty="0"/>
              <a:t>/</a:t>
            </a:r>
            <a:r>
              <a:rPr lang="en-US" sz="2400" i="1" dirty="0"/>
              <a:t>b</a:t>
            </a:r>
          </a:p>
          <a:p>
            <a:r>
              <a:rPr lang="en-US" sz="2400" dirty="0"/>
              <a:t>Number of blocks in a set: </a:t>
            </a:r>
            <a:r>
              <a:rPr lang="en-US" sz="2400" i="1" dirty="0"/>
              <a:t>N</a:t>
            </a:r>
          </a:p>
          <a:p>
            <a:r>
              <a:rPr lang="en-US" sz="2400" dirty="0"/>
              <a:t>Number of sets: </a:t>
            </a:r>
            <a:r>
              <a:rPr lang="en-US" sz="2400" i="1" dirty="0"/>
              <a:t>S</a:t>
            </a:r>
            <a:r>
              <a:rPr lang="en-US" sz="2400" dirty="0"/>
              <a:t> = </a:t>
            </a:r>
            <a:r>
              <a:rPr lang="en-US" sz="2400" i="1" dirty="0"/>
              <a:t>B</a:t>
            </a:r>
            <a:r>
              <a:rPr lang="en-US" sz="2400" dirty="0"/>
              <a:t>/</a:t>
            </a:r>
            <a:r>
              <a:rPr lang="en-US" sz="2400" i="1" dirty="0"/>
              <a:t>N</a:t>
            </a:r>
          </a:p>
        </p:txBody>
      </p:sp>
      <p:graphicFrame>
        <p:nvGraphicFramePr>
          <p:cNvPr id="1375279" name="Group 47"/>
          <p:cNvGraphicFramePr>
            <a:graphicFrameLocks noGrp="1"/>
          </p:cNvGraphicFramePr>
          <p:nvPr>
            <p:ph sz="half" idx="4294967295"/>
            <p:custDataLst>
              <p:tags r:id="rId2"/>
            </p:custDataLst>
            <p:extLst/>
          </p:nvPr>
        </p:nvGraphicFramePr>
        <p:xfrm>
          <a:off x="635000" y="3641445"/>
          <a:ext cx="7924800" cy="2537460"/>
        </p:xfrm>
        <a:graphic>
          <a:graphicData uri="http://schemas.openxmlformats.org/drawingml/2006/table">
            <a:tbl>
              <a:tblPr/>
              <a:tblGrid>
                <a:gridCol w="312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Organization</a:t>
                      </a:r>
                    </a:p>
                  </a:txBody>
                  <a:tcPr anchor="b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Number of Ways (</a:t>
                      </a:r>
                      <a:r>
                        <a:rPr kumimoji="0" lang="en-US" sz="24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N</a:t>
                      </a: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Number of Sets (</a:t>
                      </a:r>
                      <a:r>
                        <a:rPr kumimoji="0" lang="en-US" sz="24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 = B/N</a:t>
                      </a: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Direct Mapped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N-Way Set Associative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 &lt; </a:t>
                      </a:r>
                      <a:r>
                        <a:rPr kumimoji="0" 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N</a:t>
                      </a: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 &lt; </a:t>
                      </a:r>
                      <a:r>
                        <a:rPr kumimoji="0" 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B </a:t>
                      </a: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/ </a:t>
                      </a:r>
                      <a:r>
                        <a:rPr kumimoji="0" 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Fully Associative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75234" name="Rectangle 2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33400" y="1066800"/>
            <a:ext cx="8077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</a:pPr>
            <a:endParaRPr lang="en-US" sz="3200">
              <a:latin typeface="Times New Roman" pitchFamily="18" charset="0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endParaRPr lang="en-US" sz="3200">
              <a:latin typeface="Times New Roman" pitchFamily="18" charset="0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endParaRPr lang="en-US" sz="3200">
              <a:latin typeface="Times New Roman" pitchFamily="18" charset="0"/>
              <a:cs typeface="Arial" charset="0"/>
            </a:endParaRPr>
          </a:p>
        </p:txBody>
      </p:sp>
      <p:sp>
        <p:nvSpPr>
          <p:cNvPr id="1375236" name="Rectangle 4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0" y="1414463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375237" name="Rectangle 5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0" y="8572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41506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" name="Google Shape;392;p16"/>
          <p:cNvGrpSpPr/>
          <p:nvPr/>
        </p:nvGrpSpPr>
        <p:grpSpPr>
          <a:xfrm>
            <a:off x="822960" y="1941690"/>
            <a:ext cx="1097280" cy="3840480"/>
            <a:chOff x="822960" y="1828800"/>
            <a:chExt cx="1097280" cy="3840480"/>
          </a:xfrm>
        </p:grpSpPr>
        <p:sp>
          <p:nvSpPr>
            <p:cNvPr id="393" name="Google Shape;393;p16"/>
            <p:cNvSpPr/>
            <p:nvPr/>
          </p:nvSpPr>
          <p:spPr>
            <a:xfrm rot="10800000">
              <a:off x="822960" y="1828800"/>
              <a:ext cx="1097280" cy="3840480"/>
            </a:xfrm>
            <a:prstGeom prst="arc">
              <a:avLst>
                <a:gd name="adj1" fmla="val 16200000"/>
                <a:gd name="adj2" fmla="val 21121503"/>
              </a:avLst>
            </a:prstGeom>
            <a:noFill/>
            <a:ln w="25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triangle" w="lg" len="lg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16"/>
            <p:cNvSpPr txBox="1"/>
            <p:nvPr/>
          </p:nvSpPr>
          <p:spPr>
            <a:xfrm>
              <a:off x="960120" y="4526280"/>
              <a:ext cx="73152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accent6"/>
                  </a:solidFill>
                  <a:latin typeface="Calibri"/>
                  <a:ea typeface="Calibri"/>
                  <a:cs typeface="Calibri"/>
                  <a:sym typeface="Calibri"/>
                </a:rPr>
                <a:t>Return</a:t>
              </a:r>
              <a:endParaRPr sz="1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5" name="Google Shape;395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>
                <a:sym typeface="Calibri"/>
              </a:rPr>
              <a:t>Multilevel Cache – Advanced design?</a:t>
            </a:r>
            <a:endParaRPr dirty="0">
              <a:sym typeface="Calibri"/>
            </a:endParaRPr>
          </a:p>
        </p:txBody>
      </p:sp>
      <p:graphicFrame>
        <p:nvGraphicFramePr>
          <p:cNvPr id="396" name="Google Shape;396;p16"/>
          <p:cNvGraphicFramePr/>
          <p:nvPr/>
        </p:nvGraphicFramePr>
        <p:xfrm>
          <a:off x="2103120" y="3038970"/>
          <a:ext cx="1234450" cy="10973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2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00" name="Google Shape;400;p16"/>
          <p:cNvSpPr txBox="1"/>
          <p:nvPr/>
        </p:nvSpPr>
        <p:spPr>
          <a:xfrm>
            <a:off x="2103120" y="2627490"/>
            <a:ext cx="123444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L1$</a:t>
            </a: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01" name="Google Shape;401;p16"/>
          <p:cNvGraphicFramePr/>
          <p:nvPr/>
        </p:nvGraphicFramePr>
        <p:xfrm>
          <a:off x="4389120" y="2487666"/>
          <a:ext cx="2240300" cy="21946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28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2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2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02" name="Google Shape;402;p16"/>
          <p:cNvSpPr txBox="1"/>
          <p:nvPr/>
        </p:nvSpPr>
        <p:spPr>
          <a:xfrm>
            <a:off x="4389120" y="2078850"/>
            <a:ext cx="224028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L2$</a:t>
            </a: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03" name="Google Shape;403;p16"/>
          <p:cNvGraphicFramePr/>
          <p:nvPr/>
        </p:nvGraphicFramePr>
        <p:xfrm>
          <a:off x="7680960" y="1941690"/>
          <a:ext cx="911375" cy="14630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911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04" name="Google Shape;404;p16"/>
          <p:cNvGraphicFramePr/>
          <p:nvPr/>
        </p:nvGraphicFramePr>
        <p:xfrm>
          <a:off x="7680960" y="4502010"/>
          <a:ext cx="911375" cy="14630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911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endParaRPr sz="5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05" name="Google Shape;405;p16"/>
          <p:cNvSpPr txBox="1"/>
          <p:nvPr/>
        </p:nvSpPr>
        <p:spPr>
          <a:xfrm>
            <a:off x="7132320" y="1530210"/>
            <a:ext cx="201168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Main Memory</a:t>
            </a: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16"/>
          <p:cNvSpPr txBox="1"/>
          <p:nvPr/>
        </p:nvSpPr>
        <p:spPr>
          <a:xfrm>
            <a:off x="8046720" y="3404730"/>
            <a:ext cx="182880" cy="1016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07" name="Google Shape;407;p16"/>
          <p:cNvGraphicFramePr/>
          <p:nvPr/>
        </p:nvGraphicFramePr>
        <p:xfrm>
          <a:off x="548640" y="3313290"/>
          <a:ext cx="548650" cy="54865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548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48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08" name="Google Shape;408;p16"/>
          <p:cNvSpPr txBox="1"/>
          <p:nvPr/>
        </p:nvSpPr>
        <p:spPr>
          <a:xfrm>
            <a:off x="548640" y="2901810"/>
            <a:ext cx="54864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CPU</a:t>
            </a:r>
            <a:endParaRPr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9" name="Google Shape;409;p16"/>
          <p:cNvGrpSpPr/>
          <p:nvPr/>
        </p:nvGrpSpPr>
        <p:grpSpPr>
          <a:xfrm>
            <a:off x="1188720" y="3023730"/>
            <a:ext cx="822960" cy="565389"/>
            <a:chOff x="1188720" y="2910840"/>
            <a:chExt cx="822960" cy="565389"/>
          </a:xfrm>
        </p:grpSpPr>
        <p:cxnSp>
          <p:nvCxnSpPr>
            <p:cNvPr id="410" name="Google Shape;410;p16"/>
            <p:cNvCxnSpPr/>
            <p:nvPr/>
          </p:nvCxnSpPr>
          <p:spPr>
            <a:xfrm>
              <a:off x="1188720" y="3474720"/>
              <a:ext cx="822960" cy="1509"/>
            </a:xfrm>
            <a:prstGeom prst="straightConnector1">
              <a:avLst/>
            </a:prstGeom>
            <a:noFill/>
            <a:ln w="25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lg" len="lg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</p:cxnSp>
        <p:sp>
          <p:nvSpPr>
            <p:cNvPr id="411" name="Google Shape;411;p16"/>
            <p:cNvSpPr txBox="1"/>
            <p:nvPr/>
          </p:nvSpPr>
          <p:spPr>
            <a:xfrm>
              <a:off x="1188720" y="2910840"/>
              <a:ext cx="822900" cy="49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Memory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Access</a:t>
              </a:r>
              <a:endParaRPr sz="20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12" name="Google Shape;412;p16"/>
          <p:cNvCxnSpPr/>
          <p:nvPr/>
        </p:nvCxnSpPr>
        <p:spPr>
          <a:xfrm>
            <a:off x="6949440" y="5782170"/>
            <a:ext cx="685800" cy="0"/>
          </a:xfrm>
          <a:prstGeom prst="straightConnector1">
            <a:avLst/>
          </a:prstGeom>
          <a:noFill/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sp>
        <p:nvSpPr>
          <p:cNvPr id="413" name="Google Shape;413;p16"/>
          <p:cNvSpPr txBox="1"/>
          <p:nvPr/>
        </p:nvSpPr>
        <p:spPr>
          <a:xfrm>
            <a:off x="0" y="5852160"/>
            <a:ext cx="91440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Path of data back to CPU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4" name="Google Shape;414;p16"/>
          <p:cNvGrpSpPr/>
          <p:nvPr/>
        </p:nvGrpSpPr>
        <p:grpSpPr>
          <a:xfrm>
            <a:off x="3429000" y="3267570"/>
            <a:ext cx="822960" cy="369332"/>
            <a:chOff x="3429000" y="3154680"/>
            <a:chExt cx="822960" cy="369332"/>
          </a:xfrm>
        </p:grpSpPr>
        <p:sp>
          <p:nvSpPr>
            <p:cNvPr id="415" name="Google Shape;415;p16"/>
            <p:cNvSpPr txBox="1"/>
            <p:nvPr/>
          </p:nvSpPr>
          <p:spPr>
            <a:xfrm>
              <a:off x="3429000" y="3154680"/>
              <a:ext cx="82296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Miss</a:t>
              </a:r>
              <a:endParaRPr sz="18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16" name="Google Shape;416;p16"/>
            <p:cNvCxnSpPr/>
            <p:nvPr/>
          </p:nvCxnSpPr>
          <p:spPr>
            <a:xfrm>
              <a:off x="3429000" y="3474720"/>
              <a:ext cx="822960" cy="1588"/>
            </a:xfrm>
            <a:prstGeom prst="straightConnector1">
              <a:avLst/>
            </a:prstGeom>
            <a:noFill/>
            <a:ln w="25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lg" len="lg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</p:cxnSp>
      </p:grpSp>
      <p:grpSp>
        <p:nvGrpSpPr>
          <p:cNvPr id="417" name="Google Shape;417;p16"/>
          <p:cNvGrpSpPr/>
          <p:nvPr/>
        </p:nvGrpSpPr>
        <p:grpSpPr>
          <a:xfrm>
            <a:off x="6720840" y="3267570"/>
            <a:ext cx="822960" cy="369332"/>
            <a:chOff x="6720840" y="3154680"/>
            <a:chExt cx="822960" cy="369332"/>
          </a:xfrm>
        </p:grpSpPr>
        <p:sp>
          <p:nvSpPr>
            <p:cNvPr id="418" name="Google Shape;418;p16"/>
            <p:cNvSpPr txBox="1"/>
            <p:nvPr/>
          </p:nvSpPr>
          <p:spPr>
            <a:xfrm>
              <a:off x="6720840" y="3154680"/>
              <a:ext cx="82296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Miss</a:t>
              </a:r>
              <a:endParaRPr sz="18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19" name="Google Shape;419;p16"/>
            <p:cNvCxnSpPr/>
            <p:nvPr/>
          </p:nvCxnSpPr>
          <p:spPr>
            <a:xfrm>
              <a:off x="6720840" y="3474720"/>
              <a:ext cx="822960" cy="1588"/>
            </a:xfrm>
            <a:prstGeom prst="straightConnector1">
              <a:avLst/>
            </a:prstGeom>
            <a:noFill/>
            <a:ln w="25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triangle" w="lg" len="lg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</p:cxnSp>
      </p:grpSp>
      <p:grpSp>
        <p:nvGrpSpPr>
          <p:cNvPr id="420" name="Google Shape;420;p16"/>
          <p:cNvGrpSpPr/>
          <p:nvPr/>
        </p:nvGrpSpPr>
        <p:grpSpPr>
          <a:xfrm>
            <a:off x="3108960" y="3587610"/>
            <a:ext cx="778933" cy="2194560"/>
            <a:chOff x="3108960" y="3474720"/>
            <a:chExt cx="778933" cy="2194560"/>
          </a:xfrm>
        </p:grpSpPr>
        <p:sp>
          <p:nvSpPr>
            <p:cNvPr id="421" name="Google Shape;421;p16"/>
            <p:cNvSpPr/>
            <p:nvPr/>
          </p:nvSpPr>
          <p:spPr>
            <a:xfrm>
              <a:off x="3108960" y="3474720"/>
              <a:ext cx="778933" cy="2194560"/>
            </a:xfrm>
            <a:prstGeom prst="arc">
              <a:avLst>
                <a:gd name="adj1" fmla="val 16200000"/>
                <a:gd name="adj2" fmla="val 5412594"/>
              </a:avLst>
            </a:prstGeom>
            <a:noFill/>
            <a:ln w="25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triangle" w="lg" len="lg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6"/>
            <p:cNvSpPr txBox="1"/>
            <p:nvPr/>
          </p:nvSpPr>
          <p:spPr>
            <a:xfrm>
              <a:off x="3383280" y="4389120"/>
              <a:ext cx="4572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accent6"/>
                  </a:solidFill>
                  <a:latin typeface="Calibri"/>
                  <a:ea typeface="Calibri"/>
                  <a:cs typeface="Calibri"/>
                  <a:sym typeface="Calibri"/>
                </a:rPr>
                <a:t>Hit</a:t>
              </a:r>
              <a:endParaRPr sz="1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3" name="Google Shape;423;p16"/>
          <p:cNvGrpSpPr/>
          <p:nvPr/>
        </p:nvGrpSpPr>
        <p:grpSpPr>
          <a:xfrm>
            <a:off x="6400800" y="3587610"/>
            <a:ext cx="778933" cy="2194560"/>
            <a:chOff x="3108960" y="3474720"/>
            <a:chExt cx="778933" cy="2194560"/>
          </a:xfrm>
        </p:grpSpPr>
        <p:sp>
          <p:nvSpPr>
            <p:cNvPr id="424" name="Google Shape;424;p16"/>
            <p:cNvSpPr/>
            <p:nvPr/>
          </p:nvSpPr>
          <p:spPr>
            <a:xfrm>
              <a:off x="3108960" y="3474720"/>
              <a:ext cx="778933" cy="2194560"/>
            </a:xfrm>
            <a:prstGeom prst="arc">
              <a:avLst>
                <a:gd name="adj1" fmla="val 16200000"/>
                <a:gd name="adj2" fmla="val 5412594"/>
              </a:avLst>
            </a:prstGeom>
            <a:noFill/>
            <a:ln w="25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triangle" w="lg" len="lg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6"/>
            <p:cNvSpPr txBox="1"/>
            <p:nvPr/>
          </p:nvSpPr>
          <p:spPr>
            <a:xfrm>
              <a:off x="3383280" y="4389120"/>
              <a:ext cx="4572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accent6"/>
                  </a:solidFill>
                  <a:latin typeface="Calibri"/>
                  <a:ea typeface="Calibri"/>
                  <a:cs typeface="Calibri"/>
                  <a:sym typeface="Calibri"/>
                </a:rPr>
                <a:t>Hit</a:t>
              </a:r>
              <a:endParaRPr sz="1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6" name="Google Shape;426;p16"/>
          <p:cNvGrpSpPr/>
          <p:nvPr/>
        </p:nvGrpSpPr>
        <p:grpSpPr>
          <a:xfrm>
            <a:off x="457200" y="1565380"/>
            <a:ext cx="2880360" cy="914400"/>
            <a:chOff x="457200" y="1478456"/>
            <a:chExt cx="2286000" cy="914400"/>
          </a:xfrm>
        </p:grpSpPr>
        <p:sp>
          <p:nvSpPr>
            <p:cNvPr id="427" name="Google Shape;427;p16"/>
            <p:cNvSpPr txBox="1"/>
            <p:nvPr/>
          </p:nvSpPr>
          <p:spPr>
            <a:xfrm>
              <a:off x="457200" y="1478456"/>
              <a:ext cx="2286000" cy="914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1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Legend: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	Request for data</a:t>
              </a: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	Return of data</a:t>
              </a: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28" name="Google Shape;428;p16"/>
            <p:cNvCxnSpPr/>
            <p:nvPr/>
          </p:nvCxnSpPr>
          <p:spPr>
            <a:xfrm>
              <a:off x="640080" y="1938528"/>
              <a:ext cx="274320" cy="0"/>
            </a:xfrm>
            <a:prstGeom prst="straightConnector1">
              <a:avLst/>
            </a:prstGeom>
            <a:noFill/>
            <a:ln w="25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9" name="Google Shape;429;p16"/>
            <p:cNvCxnSpPr/>
            <p:nvPr/>
          </p:nvCxnSpPr>
          <p:spPr>
            <a:xfrm>
              <a:off x="640080" y="2212848"/>
              <a:ext cx="274320" cy="0"/>
            </a:xfrm>
            <a:prstGeom prst="straightConnector1">
              <a:avLst/>
            </a:prstGeom>
            <a:noFill/>
            <a:ln w="25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430" name="Google Shape;430;p16"/>
          <p:cNvCxnSpPr/>
          <p:nvPr/>
        </p:nvCxnSpPr>
        <p:spPr>
          <a:xfrm>
            <a:off x="4937760" y="5782170"/>
            <a:ext cx="1828800" cy="0"/>
          </a:xfrm>
          <a:prstGeom prst="straightConnector1">
            <a:avLst/>
          </a:prstGeom>
          <a:noFill/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431" name="Google Shape;431;p16"/>
          <p:cNvCxnSpPr/>
          <p:nvPr/>
        </p:nvCxnSpPr>
        <p:spPr>
          <a:xfrm>
            <a:off x="3657600" y="5782170"/>
            <a:ext cx="1097280" cy="0"/>
          </a:xfrm>
          <a:prstGeom prst="straightConnector1">
            <a:avLst/>
          </a:prstGeom>
          <a:noFill/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432" name="Google Shape;432;p16"/>
          <p:cNvCxnSpPr/>
          <p:nvPr/>
        </p:nvCxnSpPr>
        <p:spPr>
          <a:xfrm>
            <a:off x="2697480" y="5782170"/>
            <a:ext cx="777240" cy="0"/>
          </a:xfrm>
          <a:prstGeom prst="straightConnector1">
            <a:avLst/>
          </a:prstGeom>
          <a:noFill/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cxnSp>
        <p:nvCxnSpPr>
          <p:cNvPr id="433" name="Google Shape;433;p16"/>
          <p:cNvCxnSpPr/>
          <p:nvPr/>
        </p:nvCxnSpPr>
        <p:spPr>
          <a:xfrm>
            <a:off x="1417320" y="5782170"/>
            <a:ext cx="1097280" cy="0"/>
          </a:xfrm>
          <a:prstGeom prst="straightConnector1">
            <a:avLst/>
          </a:prstGeom>
          <a:noFill/>
          <a:ln w="254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254"/>
              </a:srgbClr>
            </a:outerShdw>
          </a:effectLst>
        </p:spPr>
      </p:cxnSp>
      <p:grpSp>
        <p:nvGrpSpPr>
          <p:cNvPr id="434" name="Google Shape;434;p16"/>
          <p:cNvGrpSpPr/>
          <p:nvPr/>
        </p:nvGrpSpPr>
        <p:grpSpPr>
          <a:xfrm>
            <a:off x="2194560" y="2490330"/>
            <a:ext cx="914400" cy="3291840"/>
            <a:chOff x="2194560" y="2377440"/>
            <a:chExt cx="914400" cy="3291840"/>
          </a:xfrm>
        </p:grpSpPr>
        <p:sp>
          <p:nvSpPr>
            <p:cNvPr id="435" name="Google Shape;435;p16"/>
            <p:cNvSpPr/>
            <p:nvPr/>
          </p:nvSpPr>
          <p:spPr>
            <a:xfrm rot="10800000">
              <a:off x="2194560" y="2377440"/>
              <a:ext cx="914400" cy="3291840"/>
            </a:xfrm>
            <a:prstGeom prst="arc">
              <a:avLst>
                <a:gd name="adj1" fmla="val 16200000"/>
                <a:gd name="adj2" fmla="val 21121503"/>
              </a:avLst>
            </a:prstGeom>
            <a:noFill/>
            <a:ln w="25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triangle" w="lg" len="lg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16"/>
            <p:cNvSpPr txBox="1"/>
            <p:nvPr/>
          </p:nvSpPr>
          <p:spPr>
            <a:xfrm>
              <a:off x="2286000" y="4663440"/>
              <a:ext cx="64008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accent6"/>
                  </a:solidFill>
                  <a:latin typeface="Calibri"/>
                  <a:ea typeface="Calibri"/>
                  <a:cs typeface="Calibri"/>
                  <a:sym typeface="Calibri"/>
                </a:rPr>
                <a:t>Store</a:t>
              </a:r>
              <a:endParaRPr sz="1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7" name="Google Shape;437;p16"/>
          <p:cNvGrpSpPr/>
          <p:nvPr/>
        </p:nvGrpSpPr>
        <p:grpSpPr>
          <a:xfrm>
            <a:off x="4526280" y="3587610"/>
            <a:ext cx="711200" cy="2194560"/>
            <a:chOff x="4526280" y="3474720"/>
            <a:chExt cx="711200" cy="2194560"/>
          </a:xfrm>
        </p:grpSpPr>
        <p:sp>
          <p:nvSpPr>
            <p:cNvPr id="438" name="Google Shape;438;p16"/>
            <p:cNvSpPr/>
            <p:nvPr/>
          </p:nvSpPr>
          <p:spPr>
            <a:xfrm rot="10800000">
              <a:off x="4526280" y="3474720"/>
              <a:ext cx="711200" cy="2194560"/>
            </a:xfrm>
            <a:prstGeom prst="arc">
              <a:avLst>
                <a:gd name="adj1" fmla="val 16200000"/>
                <a:gd name="adj2" fmla="val 21121503"/>
              </a:avLst>
            </a:prstGeom>
            <a:noFill/>
            <a:ln w="25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triangle" w="lg" len="lg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16"/>
            <p:cNvSpPr txBox="1"/>
            <p:nvPr/>
          </p:nvSpPr>
          <p:spPr>
            <a:xfrm>
              <a:off x="4572000" y="4937760"/>
              <a:ext cx="640080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chemeClr val="accent6"/>
                  </a:solidFill>
                  <a:latin typeface="Calibri"/>
                  <a:ea typeface="Calibri"/>
                  <a:cs typeface="Calibri"/>
                  <a:sym typeface="Calibri"/>
                </a:rPr>
                <a:t>Store</a:t>
              </a:r>
              <a:endParaRPr sz="1800" b="0" i="0" u="none" strike="noStrike" cap="none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0" name="Google Shape;440;p16"/>
          <p:cNvSpPr txBox="1"/>
          <p:nvPr/>
        </p:nvSpPr>
        <p:spPr>
          <a:xfrm>
            <a:off x="426725" y="5858375"/>
            <a:ext cx="1584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If Write Allocate</a:t>
            </a:r>
            <a:endParaRPr sz="1800" b="0" i="0" u="none" strike="noStrike" cap="none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1" name="Google Shape;441;p16"/>
          <p:cNvCxnSpPr>
            <a:stCxn id="440" idx="3"/>
          </p:cNvCxnSpPr>
          <p:nvPr/>
        </p:nvCxnSpPr>
        <p:spPr>
          <a:xfrm rot="10800000" flipH="1">
            <a:off x="2011625" y="5274125"/>
            <a:ext cx="199800" cy="7689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42" name="Google Shape;442;p16"/>
          <p:cNvCxnSpPr>
            <a:stCxn id="440" idx="3"/>
          </p:cNvCxnSpPr>
          <p:nvPr/>
        </p:nvCxnSpPr>
        <p:spPr>
          <a:xfrm rot="10800000" flipH="1">
            <a:off x="2011625" y="5124725"/>
            <a:ext cx="2321400" cy="9183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443" name="Google Shape;443;p16"/>
          <p:cNvGrpSpPr/>
          <p:nvPr/>
        </p:nvGrpSpPr>
        <p:grpSpPr>
          <a:xfrm>
            <a:off x="3451888" y="2673670"/>
            <a:ext cx="822900" cy="369300"/>
            <a:chOff x="3429000" y="3154680"/>
            <a:chExt cx="822900" cy="369300"/>
          </a:xfrm>
        </p:grpSpPr>
        <p:sp>
          <p:nvSpPr>
            <p:cNvPr id="444" name="Google Shape;444;p16"/>
            <p:cNvSpPr txBox="1"/>
            <p:nvPr/>
          </p:nvSpPr>
          <p:spPr>
            <a:xfrm>
              <a:off x="3429000" y="3154680"/>
              <a:ext cx="822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38761D"/>
                  </a:solidFill>
                  <a:latin typeface="Calibri"/>
                  <a:ea typeface="Calibri"/>
                  <a:cs typeface="Calibri"/>
                  <a:sym typeface="Calibri"/>
                </a:rPr>
                <a:t>Write</a:t>
              </a:r>
              <a:r>
                <a:rPr lang="en-US" sz="1800" b="0" i="0" u="none" strike="noStrike" cap="none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en-US" sz="1800" b="0" i="0" u="none" strike="noStrike" cap="none">
                  <a:solidFill>
                    <a:srgbClr val="38761D"/>
                  </a:solidFill>
                  <a:latin typeface="Calibri"/>
                  <a:ea typeface="Calibri"/>
                  <a:cs typeface="Calibri"/>
                  <a:sym typeface="Calibri"/>
                </a:rPr>
                <a:t>Miss</a:t>
              </a:r>
              <a:endParaRPr sz="1800" b="0" i="0" u="none" strike="noStrike" cap="none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45" name="Google Shape;445;p16"/>
            <p:cNvCxnSpPr/>
            <p:nvPr/>
          </p:nvCxnSpPr>
          <p:spPr>
            <a:xfrm>
              <a:off x="3429000" y="3474720"/>
              <a:ext cx="822900" cy="1500"/>
            </a:xfrm>
            <a:prstGeom prst="straightConnector1">
              <a:avLst/>
            </a:prstGeom>
            <a:noFill/>
            <a:ln w="25400" cap="flat" cmpd="sng">
              <a:solidFill>
                <a:srgbClr val="38761D"/>
              </a:solidFill>
              <a:prstDash val="solid"/>
              <a:round/>
              <a:headEnd type="none" w="sm" len="sm"/>
              <a:tailEnd type="triangle" w="lg" len="lg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</p:grpSp>
      <p:grpSp>
        <p:nvGrpSpPr>
          <p:cNvPr id="446" name="Google Shape;446;p16"/>
          <p:cNvGrpSpPr/>
          <p:nvPr/>
        </p:nvGrpSpPr>
        <p:grpSpPr>
          <a:xfrm>
            <a:off x="6719500" y="2488545"/>
            <a:ext cx="824287" cy="369300"/>
            <a:chOff x="3427613" y="3154680"/>
            <a:chExt cx="824287" cy="369300"/>
          </a:xfrm>
        </p:grpSpPr>
        <p:sp>
          <p:nvSpPr>
            <p:cNvPr id="447" name="Google Shape;447;p16"/>
            <p:cNvSpPr txBox="1"/>
            <p:nvPr/>
          </p:nvSpPr>
          <p:spPr>
            <a:xfrm>
              <a:off x="3427613" y="3154680"/>
              <a:ext cx="822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38761D"/>
                  </a:solidFill>
                  <a:latin typeface="Calibri"/>
                  <a:ea typeface="Calibri"/>
                  <a:cs typeface="Calibri"/>
                  <a:sym typeface="Calibri"/>
                </a:rPr>
                <a:t>Write</a:t>
              </a:r>
              <a:r>
                <a:rPr lang="en-US" sz="1800" b="0" i="0" u="none" strike="noStrike" cap="none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lang="en-US" sz="1800" b="0" i="0" u="none" strike="noStrike" cap="none">
                  <a:solidFill>
                    <a:srgbClr val="38761D"/>
                  </a:solidFill>
                  <a:latin typeface="Calibri"/>
                  <a:ea typeface="Calibri"/>
                  <a:cs typeface="Calibri"/>
                  <a:sym typeface="Calibri"/>
                </a:rPr>
                <a:t>Miss</a:t>
              </a:r>
              <a:endParaRPr sz="1800" b="0" i="0" u="none" strike="noStrike" cap="none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48" name="Google Shape;448;p16"/>
            <p:cNvCxnSpPr/>
            <p:nvPr/>
          </p:nvCxnSpPr>
          <p:spPr>
            <a:xfrm>
              <a:off x="3429000" y="3474720"/>
              <a:ext cx="822900" cy="1500"/>
            </a:xfrm>
            <a:prstGeom prst="straightConnector1">
              <a:avLst/>
            </a:prstGeom>
            <a:noFill/>
            <a:ln w="25400" cap="flat" cmpd="sng">
              <a:solidFill>
                <a:srgbClr val="38761D"/>
              </a:solidFill>
              <a:prstDash val="solid"/>
              <a:round/>
              <a:headEnd type="none" w="sm" len="sm"/>
              <a:tailEnd type="triangle" w="lg" len="lg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</p:grpSp>
    </p:spTree>
    <p:extLst>
      <p:ext uri="{BB962C8B-B14F-4D97-AF65-F5344CB8AC3E}">
        <p14:creationId xmlns:p14="http://schemas.microsoft.com/office/powerpoint/2010/main" val="733246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Costs of Set-Associative Caches</a:t>
            </a:r>
          </a:p>
        </p:txBody>
      </p:sp>
      <p:sp>
        <p:nvSpPr>
          <p:cNvPr id="1695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3569" y="1124744"/>
            <a:ext cx="7920879" cy="5184576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N-way set-associative cache costs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N comparators (delay and area)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MUX delay (set selection) before data is available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Data available after set selection (and Hit/Miss decision).   </a:t>
            </a:r>
            <a:endParaRPr lang="en-US" dirty="0"/>
          </a:p>
        </p:txBody>
      </p:sp>
      <p:sp>
        <p:nvSpPr>
          <p:cNvPr id="4" name="Google Shape;601;g5ce8b99149_0_339">
            <a:extLst>
              <a:ext uri="{FF2B5EF4-FFF2-40B4-BE49-F238E27FC236}">
                <a16:creationId xmlns:a16="http://schemas.microsoft.com/office/drawing/2014/main" id="{3512A387-C984-6247-8571-7866A73B7D37}"/>
              </a:ext>
            </a:extLst>
          </p:cNvPr>
          <p:cNvSpPr txBox="1">
            <a:spLocks/>
          </p:cNvSpPr>
          <p:nvPr/>
        </p:nvSpPr>
        <p:spPr>
          <a:xfrm>
            <a:off x="31924" y="6540798"/>
            <a:ext cx="4355976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Arial Narrow" panose="020B0604020202020204" pitchFamily="34" charset="0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Ref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: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Krste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Asanović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 &amp; Randy H. Katz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,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Univ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  <a:sym typeface="Calibri"/>
              </a:rPr>
              <a:t> of California, Berkeley </a:t>
            </a:r>
          </a:p>
        </p:txBody>
      </p:sp>
    </p:spTree>
    <p:extLst>
      <p:ext uri="{BB962C8B-B14F-4D97-AF65-F5344CB8AC3E}">
        <p14:creationId xmlns:p14="http://schemas.microsoft.com/office/powerpoint/2010/main" val="15616606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574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Rectangle 4">
            <a:extLst>
              <a:ext uri="{FF2B5EF4-FFF2-40B4-BE49-F238E27FC236}">
                <a16:creationId xmlns:a16="http://schemas.microsoft.com/office/drawing/2014/main" id="{4AAB4ABA-4E26-F049-943F-DDAB85E2F4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72" y="1695668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4" name="Rectangle 4">
            <a:extLst>
              <a:ext uri="{FF2B5EF4-FFF2-40B4-BE49-F238E27FC236}">
                <a16:creationId xmlns:a16="http://schemas.microsoft.com/office/drawing/2014/main" id="{DE6B0F3A-69CF-7C45-8B0A-1729D4C7F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153" y="1382579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0" name="Rectangle 4">
            <a:extLst>
              <a:ext uri="{FF2B5EF4-FFF2-40B4-BE49-F238E27FC236}">
                <a16:creationId xmlns:a16="http://schemas.microsoft.com/office/drawing/2014/main" id="{E3776CED-8883-114D-B1EE-675C3C423F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5214620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1" name="Rectangle 4">
            <a:extLst>
              <a:ext uri="{FF2B5EF4-FFF2-40B4-BE49-F238E27FC236}">
                <a16:creationId xmlns:a16="http://schemas.microsoft.com/office/drawing/2014/main" id="{3045A03F-1161-F349-B81C-4D5C09DE3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3881919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79" name="Rectangle 4">
            <a:extLst>
              <a:ext uri="{FF2B5EF4-FFF2-40B4-BE49-F238E27FC236}">
                <a16:creationId xmlns:a16="http://schemas.microsoft.com/office/drawing/2014/main" id="{D9ECE698-15EA-5B49-8185-C0E2345E62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524172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78" name="Rectangle 4">
            <a:extLst>
              <a:ext uri="{FF2B5EF4-FFF2-40B4-BE49-F238E27FC236}">
                <a16:creationId xmlns:a16="http://schemas.microsoft.com/office/drawing/2014/main" id="{3FDC8233-D587-A644-926F-69D4316343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1189074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77" name="Rectangle 4">
            <a:extLst>
              <a:ext uri="{FF2B5EF4-FFF2-40B4-BE49-F238E27FC236}">
                <a16:creationId xmlns:a16="http://schemas.microsoft.com/office/drawing/2014/main" id="{FC4A6349-4A15-8448-8897-9C6AC9904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5394932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2" name="Rectangle 4">
            <a:extLst>
              <a:ext uri="{FF2B5EF4-FFF2-40B4-BE49-F238E27FC236}">
                <a16:creationId xmlns:a16="http://schemas.microsoft.com/office/drawing/2014/main" id="{98FA4D84-69B5-1F4D-86C5-D9649CE8C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060" y="4048159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3" name="Rectangle 4">
            <a:extLst>
              <a:ext uri="{FF2B5EF4-FFF2-40B4-BE49-F238E27FC236}">
                <a16:creationId xmlns:a16="http://schemas.microsoft.com/office/drawing/2014/main" id="{259A09D1-9F3E-914E-AD05-DD2A2A6ADA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676709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5" name="Rectangle 4">
            <a:extLst>
              <a:ext uri="{FF2B5EF4-FFF2-40B4-BE49-F238E27FC236}">
                <a16:creationId xmlns:a16="http://schemas.microsoft.com/office/drawing/2014/main" id="{941DAA1D-8442-BE43-8FF7-A3E1FC890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67" y="5546203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6" name="Rectangle 4">
            <a:extLst>
              <a:ext uri="{FF2B5EF4-FFF2-40B4-BE49-F238E27FC236}">
                <a16:creationId xmlns:a16="http://schemas.microsoft.com/office/drawing/2014/main" id="{AF08B677-0F4C-5544-ADF1-632EEC4EFB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67" y="4200559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7" name="Rectangle 4">
            <a:extLst>
              <a:ext uri="{FF2B5EF4-FFF2-40B4-BE49-F238E27FC236}">
                <a16:creationId xmlns:a16="http://schemas.microsoft.com/office/drawing/2014/main" id="{44EA3487-5AF0-8E4F-A92B-6E94E7A65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855186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8" name="Rectangle 4">
            <a:extLst>
              <a:ext uri="{FF2B5EF4-FFF2-40B4-BE49-F238E27FC236}">
                <a16:creationId xmlns:a16="http://schemas.microsoft.com/office/drawing/2014/main" id="{B7F8DEC0-0D0D-A14D-9FEB-BA5B291352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67" y="1545605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0" name="Rectangle 4">
            <a:extLst>
              <a:ext uri="{FF2B5EF4-FFF2-40B4-BE49-F238E27FC236}">
                <a16:creationId xmlns:a16="http://schemas.microsoft.com/office/drawing/2014/main" id="{7A0B2D2B-3156-5749-87C1-C29B106246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2999346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1" name="Rectangle 4">
            <a:extLst>
              <a:ext uri="{FF2B5EF4-FFF2-40B4-BE49-F238E27FC236}">
                <a16:creationId xmlns:a16="http://schemas.microsoft.com/office/drawing/2014/main" id="{CD6A8EC3-636B-8643-9BF4-AB3273AE86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4371405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2" name="Rectangle 4">
            <a:extLst>
              <a:ext uri="{FF2B5EF4-FFF2-40B4-BE49-F238E27FC236}">
                <a16:creationId xmlns:a16="http://schemas.microsoft.com/office/drawing/2014/main" id="{E795786D-85A7-0348-8521-B7A79F41D9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5704314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3" name="Rectangle 4">
            <a:extLst>
              <a:ext uri="{FF2B5EF4-FFF2-40B4-BE49-F238E27FC236}">
                <a16:creationId xmlns:a16="http://schemas.microsoft.com/office/drawing/2014/main" id="{16ACE8E9-ADFE-4D4F-8A34-08BB665712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694" y="5882559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4" name="Rectangle 4">
            <a:extLst>
              <a:ext uri="{FF2B5EF4-FFF2-40B4-BE49-F238E27FC236}">
                <a16:creationId xmlns:a16="http://schemas.microsoft.com/office/drawing/2014/main" id="{6BD38016-BCB2-2B4E-A021-D00D6009F7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4548269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5" name="Rectangle 4">
            <a:extLst>
              <a:ext uri="{FF2B5EF4-FFF2-40B4-BE49-F238E27FC236}">
                <a16:creationId xmlns:a16="http://schemas.microsoft.com/office/drawing/2014/main" id="{8EE23982-63FA-5745-BC5F-AA270C72D6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3164132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6" name="Rectangle 4">
            <a:extLst>
              <a:ext uri="{FF2B5EF4-FFF2-40B4-BE49-F238E27FC236}">
                <a16:creationId xmlns:a16="http://schemas.microsoft.com/office/drawing/2014/main" id="{59254B66-6513-034C-B393-5B07B5D5CF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1881769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7" name="Rectangle 4">
            <a:extLst>
              <a:ext uri="{FF2B5EF4-FFF2-40B4-BE49-F238E27FC236}">
                <a16:creationId xmlns:a16="http://schemas.microsoft.com/office/drawing/2014/main" id="{9EAB6364-5121-4D42-8856-EBD115D9F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362" y="6225489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8" name="Rectangle 4">
            <a:extLst>
              <a:ext uri="{FF2B5EF4-FFF2-40B4-BE49-F238E27FC236}">
                <a16:creationId xmlns:a16="http://schemas.microsoft.com/office/drawing/2014/main" id="{09A8E4A3-F865-2843-B40E-767FBA22D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6035357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9" name="Rectangle 4">
            <a:extLst>
              <a:ext uri="{FF2B5EF4-FFF2-40B4-BE49-F238E27FC236}">
                <a16:creationId xmlns:a16="http://schemas.microsoft.com/office/drawing/2014/main" id="{1E707C0C-6B16-074D-BB1F-E8F8525438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694" y="4739550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0" name="Rectangle 4">
            <a:extLst>
              <a:ext uri="{FF2B5EF4-FFF2-40B4-BE49-F238E27FC236}">
                <a16:creationId xmlns:a16="http://schemas.microsoft.com/office/drawing/2014/main" id="{A4D11675-EE3D-7246-812C-E449B2FD9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046555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1" name="Rectangle 4">
            <a:extLst>
              <a:ext uri="{FF2B5EF4-FFF2-40B4-BE49-F238E27FC236}">
                <a16:creationId xmlns:a16="http://schemas.microsoft.com/office/drawing/2014/main" id="{77CA1B3E-2378-0E4B-9400-25F5042AFC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3355268"/>
            <a:ext cx="1477962" cy="1662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2" name="Rectangle 4">
            <a:extLst>
              <a:ext uri="{FF2B5EF4-FFF2-40B4-BE49-F238E27FC236}">
                <a16:creationId xmlns:a16="http://schemas.microsoft.com/office/drawing/2014/main" id="{A1CF4405-2112-2643-8C46-FD138A7299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4865424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3" name="Rectangle 4">
            <a:extLst>
              <a:ext uri="{FF2B5EF4-FFF2-40B4-BE49-F238E27FC236}">
                <a16:creationId xmlns:a16="http://schemas.microsoft.com/office/drawing/2014/main" id="{55C72C93-1E7C-5D4F-AFB8-23361FB17E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3532032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4" name="Rectangle 4">
            <a:extLst>
              <a:ext uri="{FF2B5EF4-FFF2-40B4-BE49-F238E27FC236}">
                <a16:creationId xmlns:a16="http://schemas.microsoft.com/office/drawing/2014/main" id="{A3652C3D-7D0B-9E4F-94E7-C3AE4B1C25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694" y="2186286"/>
            <a:ext cx="1477962" cy="166228"/>
          </a:xfrm>
          <a:prstGeom prst="rect">
            <a:avLst/>
          </a:prstGeom>
          <a:solidFill>
            <a:srgbClr val="FF8AAB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4A080D08-44E8-3C48-AC09-FF0736A4E6E9}"/>
              </a:ext>
            </a:extLst>
          </p:cNvPr>
          <p:cNvGrpSpPr/>
          <p:nvPr/>
        </p:nvGrpSpPr>
        <p:grpSpPr>
          <a:xfrm>
            <a:off x="369888" y="953163"/>
            <a:ext cx="1477962" cy="5523837"/>
            <a:chOff x="369888" y="953163"/>
            <a:chExt cx="1477962" cy="5523837"/>
          </a:xfrm>
        </p:grpSpPr>
        <p:grpSp>
          <p:nvGrpSpPr>
            <p:cNvPr id="104" name="Group 50">
              <a:extLst>
                <a:ext uri="{FF2B5EF4-FFF2-40B4-BE49-F238E27FC236}">
                  <a16:creationId xmlns:a16="http://schemas.microsoft.com/office/drawing/2014/main" id="{78751738-1D2D-1241-8259-981D2DC51A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9888" y="1023938"/>
              <a:ext cx="1477962" cy="5356225"/>
              <a:chOff x="369455" y="1171281"/>
              <a:chExt cx="1477818" cy="5357096"/>
            </a:xfrm>
          </p:grpSpPr>
          <p:grpSp>
            <p:nvGrpSpPr>
              <p:cNvPr id="137" name="Group 48">
                <a:extLst>
                  <a:ext uri="{FF2B5EF4-FFF2-40B4-BE49-F238E27FC236}">
                    <a16:creationId xmlns:a16="http://schemas.microsoft.com/office/drawing/2014/main" id="{9F3A6B19-BFAA-EC4F-8023-B97C7A6A84A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9455" y="1171281"/>
                <a:ext cx="1477818" cy="2678548"/>
                <a:chOff x="554182" y="1985841"/>
                <a:chExt cx="1477818" cy="2678548"/>
              </a:xfrm>
            </p:grpSpPr>
            <p:grpSp>
              <p:nvGrpSpPr>
                <p:cNvPr id="161" name="Group 14">
                  <a:extLst>
                    <a:ext uri="{FF2B5EF4-FFF2-40B4-BE49-F238E27FC236}">
                      <a16:creationId xmlns:a16="http://schemas.microsoft.com/office/drawing/2014/main" id="{3E22858B-09C7-9B4D-AA38-E8132FA2AA3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54182" y="1985841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73" name="Group 8">
                    <a:extLst>
                      <a:ext uri="{FF2B5EF4-FFF2-40B4-BE49-F238E27FC236}">
                        <a16:creationId xmlns:a16="http://schemas.microsoft.com/office/drawing/2014/main" id="{A0F97A93-59E9-1F4F-AAB5-82B86FBFB68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79" name="Rectangle 4">
                      <a:extLst>
                        <a:ext uri="{FF2B5EF4-FFF2-40B4-BE49-F238E27FC236}">
                          <a16:creationId xmlns:a16="http://schemas.microsoft.com/office/drawing/2014/main" id="{57320EAC-E962-244A-875C-D140650235E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0" name="Rectangle 5">
                      <a:extLst>
                        <a:ext uri="{FF2B5EF4-FFF2-40B4-BE49-F238E27FC236}">
                          <a16:creationId xmlns:a16="http://schemas.microsoft.com/office/drawing/2014/main" id="{9D22C74B-62C8-A042-B82E-2D4B985207C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1" name="Rectangle 6">
                      <a:extLst>
                        <a:ext uri="{FF2B5EF4-FFF2-40B4-BE49-F238E27FC236}">
                          <a16:creationId xmlns:a16="http://schemas.microsoft.com/office/drawing/2014/main" id="{01F025E1-A059-2D46-B25C-7AD222326A2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2" name="Rectangle 7">
                      <a:extLst>
                        <a:ext uri="{FF2B5EF4-FFF2-40B4-BE49-F238E27FC236}">
                          <a16:creationId xmlns:a16="http://schemas.microsoft.com/office/drawing/2014/main" id="{64538770-793D-B745-AE81-4CF13600F5D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74" name="Group 9">
                    <a:extLst>
                      <a:ext uri="{FF2B5EF4-FFF2-40B4-BE49-F238E27FC236}">
                        <a16:creationId xmlns:a16="http://schemas.microsoft.com/office/drawing/2014/main" id="{DB4BE31C-0847-9245-98DE-FEDF1647212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75" name="Rectangle 10">
                      <a:extLst>
                        <a:ext uri="{FF2B5EF4-FFF2-40B4-BE49-F238E27FC236}">
                          <a16:creationId xmlns:a16="http://schemas.microsoft.com/office/drawing/2014/main" id="{FA74D88A-A177-2349-A43E-F17125079D4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6" name="Rectangle 11">
                      <a:extLst>
                        <a:ext uri="{FF2B5EF4-FFF2-40B4-BE49-F238E27FC236}">
                          <a16:creationId xmlns:a16="http://schemas.microsoft.com/office/drawing/2014/main" id="{FC0087CD-2491-2C42-841F-68F4DACEC71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7" name="Rectangle 12">
                      <a:extLst>
                        <a:ext uri="{FF2B5EF4-FFF2-40B4-BE49-F238E27FC236}">
                          <a16:creationId xmlns:a16="http://schemas.microsoft.com/office/drawing/2014/main" id="{5E7C24CC-E16D-284B-97C3-AC99B287617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8" name="Rectangle 13">
                      <a:extLst>
                        <a:ext uri="{FF2B5EF4-FFF2-40B4-BE49-F238E27FC236}">
                          <a16:creationId xmlns:a16="http://schemas.microsoft.com/office/drawing/2014/main" id="{F68C7985-0D16-9742-95DD-BD046828175E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162" name="Group 15">
                  <a:extLst>
                    <a:ext uri="{FF2B5EF4-FFF2-40B4-BE49-F238E27FC236}">
                      <a16:creationId xmlns:a16="http://schemas.microsoft.com/office/drawing/2014/main" id="{6E526696-2031-5E40-965F-6949CDCC138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54182" y="3325115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63" name="Group 8">
                    <a:extLst>
                      <a:ext uri="{FF2B5EF4-FFF2-40B4-BE49-F238E27FC236}">
                        <a16:creationId xmlns:a16="http://schemas.microsoft.com/office/drawing/2014/main" id="{D7831CC8-87A3-3147-BBB8-DA0512EA852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69" name="Rectangle 22">
                      <a:extLst>
                        <a:ext uri="{FF2B5EF4-FFF2-40B4-BE49-F238E27FC236}">
                          <a16:creationId xmlns:a16="http://schemas.microsoft.com/office/drawing/2014/main" id="{60F06829-0E59-8D41-B0B4-35F204EC9BC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0" name="Rectangle 23">
                      <a:extLst>
                        <a:ext uri="{FF2B5EF4-FFF2-40B4-BE49-F238E27FC236}">
                          <a16:creationId xmlns:a16="http://schemas.microsoft.com/office/drawing/2014/main" id="{D759B000-8E88-D847-BA4D-0FC696AF718C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1" name="Rectangle 24">
                      <a:extLst>
                        <a:ext uri="{FF2B5EF4-FFF2-40B4-BE49-F238E27FC236}">
                          <a16:creationId xmlns:a16="http://schemas.microsoft.com/office/drawing/2014/main" id="{ECA01673-E56A-874E-ACDF-127CCF23CA1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2" name="Rectangle 25">
                      <a:extLst>
                        <a:ext uri="{FF2B5EF4-FFF2-40B4-BE49-F238E27FC236}">
                          <a16:creationId xmlns:a16="http://schemas.microsoft.com/office/drawing/2014/main" id="{C2ADDDDC-CC4C-E446-A956-6B63BF4603C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64" name="Group 9">
                    <a:extLst>
                      <a:ext uri="{FF2B5EF4-FFF2-40B4-BE49-F238E27FC236}">
                        <a16:creationId xmlns:a16="http://schemas.microsoft.com/office/drawing/2014/main" id="{37AC2DBF-D47D-0E42-B33E-348D0E69C7D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65" name="Rectangle 18">
                      <a:extLst>
                        <a:ext uri="{FF2B5EF4-FFF2-40B4-BE49-F238E27FC236}">
                          <a16:creationId xmlns:a16="http://schemas.microsoft.com/office/drawing/2014/main" id="{51B2E9B8-800E-2D4A-A0A1-09A364B36A8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6" name="Rectangle 19">
                      <a:extLst>
                        <a:ext uri="{FF2B5EF4-FFF2-40B4-BE49-F238E27FC236}">
                          <a16:creationId xmlns:a16="http://schemas.microsoft.com/office/drawing/2014/main" id="{C0D67CBB-4BA5-1D4B-BB3D-871613594C6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7" name="Rectangle 20">
                      <a:extLst>
                        <a:ext uri="{FF2B5EF4-FFF2-40B4-BE49-F238E27FC236}">
                          <a16:creationId xmlns:a16="http://schemas.microsoft.com/office/drawing/2014/main" id="{644ED38B-103E-5447-AD9B-4918B647D897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8" name="Rectangle 21">
                      <a:extLst>
                        <a:ext uri="{FF2B5EF4-FFF2-40B4-BE49-F238E27FC236}">
                          <a16:creationId xmlns:a16="http://schemas.microsoft.com/office/drawing/2014/main" id="{AEB508B1-8A8C-844A-816F-759090847BB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grpSp>
            <p:nvGrpSpPr>
              <p:cNvPr id="138" name="Group 49">
                <a:extLst>
                  <a:ext uri="{FF2B5EF4-FFF2-40B4-BE49-F238E27FC236}">
                    <a16:creationId xmlns:a16="http://schemas.microsoft.com/office/drawing/2014/main" id="{1F11483D-29FC-544A-8760-06E3D0AB2FF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9455" y="3849829"/>
                <a:ext cx="1477818" cy="2678548"/>
                <a:chOff x="2433782" y="3512702"/>
                <a:chExt cx="1477818" cy="2678548"/>
              </a:xfrm>
            </p:grpSpPr>
            <p:grpSp>
              <p:nvGrpSpPr>
                <p:cNvPr id="139" name="Group 26">
                  <a:extLst>
                    <a:ext uri="{FF2B5EF4-FFF2-40B4-BE49-F238E27FC236}">
                      <a16:creationId xmlns:a16="http://schemas.microsoft.com/office/drawing/2014/main" id="{C3D4985C-D861-7846-86AB-1BE1016B15F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33782" y="3512702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51" name="Group 8">
                    <a:extLst>
                      <a:ext uri="{FF2B5EF4-FFF2-40B4-BE49-F238E27FC236}">
                        <a16:creationId xmlns:a16="http://schemas.microsoft.com/office/drawing/2014/main" id="{8A3DBAF6-90C7-D340-9EE5-F21761D4E2F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57" name="Rectangle 33">
                      <a:extLst>
                        <a:ext uri="{FF2B5EF4-FFF2-40B4-BE49-F238E27FC236}">
                          <a16:creationId xmlns:a16="http://schemas.microsoft.com/office/drawing/2014/main" id="{01CF6738-7E49-224C-AC2C-1998F3B4EB7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8" name="Rectangle 34">
                      <a:extLst>
                        <a:ext uri="{FF2B5EF4-FFF2-40B4-BE49-F238E27FC236}">
                          <a16:creationId xmlns:a16="http://schemas.microsoft.com/office/drawing/2014/main" id="{79416FEB-23D9-B847-8D17-1DE3EE87F5B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9" name="Rectangle 35">
                      <a:extLst>
                        <a:ext uri="{FF2B5EF4-FFF2-40B4-BE49-F238E27FC236}">
                          <a16:creationId xmlns:a16="http://schemas.microsoft.com/office/drawing/2014/main" id="{7EBC83D1-56C9-8A42-97FA-02079DC4B6F0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0" name="Rectangle 36">
                      <a:extLst>
                        <a:ext uri="{FF2B5EF4-FFF2-40B4-BE49-F238E27FC236}">
                          <a16:creationId xmlns:a16="http://schemas.microsoft.com/office/drawing/2014/main" id="{C8CD20F2-A8F6-C14A-A3D1-DD16735E0BE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52" name="Group 9">
                    <a:extLst>
                      <a:ext uri="{FF2B5EF4-FFF2-40B4-BE49-F238E27FC236}">
                        <a16:creationId xmlns:a16="http://schemas.microsoft.com/office/drawing/2014/main" id="{EB715068-CF8F-9349-B220-2848E0B97C6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53" name="Rectangle 29">
                      <a:extLst>
                        <a:ext uri="{FF2B5EF4-FFF2-40B4-BE49-F238E27FC236}">
                          <a16:creationId xmlns:a16="http://schemas.microsoft.com/office/drawing/2014/main" id="{6110C354-C7C1-7D4A-95EE-D3E8B7C473EB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4" name="Rectangle 30">
                      <a:extLst>
                        <a:ext uri="{FF2B5EF4-FFF2-40B4-BE49-F238E27FC236}">
                          <a16:creationId xmlns:a16="http://schemas.microsoft.com/office/drawing/2014/main" id="{45DA7AF7-CB05-7144-A197-6D07A989BF7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5" name="Rectangle 31">
                      <a:extLst>
                        <a:ext uri="{FF2B5EF4-FFF2-40B4-BE49-F238E27FC236}">
                          <a16:creationId xmlns:a16="http://schemas.microsoft.com/office/drawing/2014/main" id="{804877AA-7F15-9B4D-9738-1C01587B6D0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6" name="Rectangle 32">
                      <a:extLst>
                        <a:ext uri="{FF2B5EF4-FFF2-40B4-BE49-F238E27FC236}">
                          <a16:creationId xmlns:a16="http://schemas.microsoft.com/office/drawing/2014/main" id="{B443B9B7-4B3C-0141-83C4-AE2C1E5A2BD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140" name="Group 37">
                  <a:extLst>
                    <a:ext uri="{FF2B5EF4-FFF2-40B4-BE49-F238E27FC236}">
                      <a16:creationId xmlns:a16="http://schemas.microsoft.com/office/drawing/2014/main" id="{71BECA7B-3685-6F47-8016-79CA1071370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33782" y="4851976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41" name="Group 8">
                    <a:extLst>
                      <a:ext uri="{FF2B5EF4-FFF2-40B4-BE49-F238E27FC236}">
                        <a16:creationId xmlns:a16="http://schemas.microsoft.com/office/drawing/2014/main" id="{DE060E91-9E6C-6C44-9385-6A9ADD66E66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47" name="Rectangle 44">
                      <a:extLst>
                        <a:ext uri="{FF2B5EF4-FFF2-40B4-BE49-F238E27FC236}">
                          <a16:creationId xmlns:a16="http://schemas.microsoft.com/office/drawing/2014/main" id="{B638358B-51D4-BB49-B9B0-0F770590187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8" name="Rectangle 45">
                      <a:extLst>
                        <a:ext uri="{FF2B5EF4-FFF2-40B4-BE49-F238E27FC236}">
                          <a16:creationId xmlns:a16="http://schemas.microsoft.com/office/drawing/2014/main" id="{8884AAA6-E724-8F44-A100-22AA7FA1EEA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9" name="Rectangle 46">
                      <a:extLst>
                        <a:ext uri="{FF2B5EF4-FFF2-40B4-BE49-F238E27FC236}">
                          <a16:creationId xmlns:a16="http://schemas.microsoft.com/office/drawing/2014/main" id="{54A1E6EA-5B7C-0143-86EA-55E7FD179F0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0" name="Rectangle 47">
                      <a:extLst>
                        <a:ext uri="{FF2B5EF4-FFF2-40B4-BE49-F238E27FC236}">
                          <a16:creationId xmlns:a16="http://schemas.microsoft.com/office/drawing/2014/main" id="{5456334E-D81E-3E4C-8EF2-2EED8432763F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42" name="Group 9">
                    <a:extLst>
                      <a:ext uri="{FF2B5EF4-FFF2-40B4-BE49-F238E27FC236}">
                        <a16:creationId xmlns:a16="http://schemas.microsoft.com/office/drawing/2014/main" id="{8CE58197-420A-554C-800D-F4ABDBAA8AA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43" name="Rectangle 40">
                      <a:extLst>
                        <a:ext uri="{FF2B5EF4-FFF2-40B4-BE49-F238E27FC236}">
                          <a16:creationId xmlns:a16="http://schemas.microsoft.com/office/drawing/2014/main" id="{B00A19B9-1E3B-2846-880C-8847C82DD32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4" name="Rectangle 41">
                      <a:extLst>
                        <a:ext uri="{FF2B5EF4-FFF2-40B4-BE49-F238E27FC236}">
                          <a16:creationId xmlns:a16="http://schemas.microsoft.com/office/drawing/2014/main" id="{06E46D71-7074-3940-91E9-12E75279ED1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5" name="Rectangle 42">
                      <a:extLst>
                        <a:ext uri="{FF2B5EF4-FFF2-40B4-BE49-F238E27FC236}">
                          <a16:creationId xmlns:a16="http://schemas.microsoft.com/office/drawing/2014/main" id="{5DEB8C75-78BE-5042-92C0-A5417794C8E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6" name="Rectangle 43">
                      <a:extLst>
                        <a:ext uri="{FF2B5EF4-FFF2-40B4-BE49-F238E27FC236}">
                          <a16:creationId xmlns:a16="http://schemas.microsoft.com/office/drawing/2014/main" id="{4103A5D7-2F62-184E-9C56-0862BD30F7EF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A05F74B0-129C-4149-8337-6232B1CDBC19}"/>
                </a:ext>
              </a:extLst>
            </p:cNvPr>
            <p:cNvSpPr txBox="1"/>
            <p:nvPr/>
          </p:nvSpPr>
          <p:spPr>
            <a:xfrm>
              <a:off x="465753" y="95316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00000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284E96E6-3716-EB40-A3CB-88AE712D22D0}"/>
                </a:ext>
              </a:extLst>
            </p:cNvPr>
            <p:cNvSpPr txBox="1"/>
            <p:nvPr/>
          </p:nvSpPr>
          <p:spPr>
            <a:xfrm>
              <a:off x="456194" y="110556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00001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F44C3AEE-9FD3-4B4C-9787-607304E720F4}"/>
                </a:ext>
              </a:extLst>
            </p:cNvPr>
            <p:cNvSpPr txBox="1"/>
            <p:nvPr/>
          </p:nvSpPr>
          <p:spPr>
            <a:xfrm>
              <a:off x="457200" y="129242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00010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210A3255-A4C9-A64F-95BF-97ECD9B383B4}"/>
                </a:ext>
              </a:extLst>
            </p:cNvPr>
            <p:cNvSpPr txBox="1"/>
            <p:nvPr/>
          </p:nvSpPr>
          <p:spPr>
            <a:xfrm>
              <a:off x="457200" y="1444823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00011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F6918F0A-64A9-0D4E-B9C8-9BC40B768032}"/>
                </a:ext>
              </a:extLst>
            </p:cNvPr>
            <p:cNvSpPr txBox="1"/>
            <p:nvPr/>
          </p:nvSpPr>
          <p:spPr>
            <a:xfrm>
              <a:off x="456194" y="16002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00100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274B0E5-C72C-1243-8ABE-FE83DACEDDCB}"/>
                </a:ext>
              </a:extLst>
            </p:cNvPr>
            <p:cNvSpPr txBox="1"/>
            <p:nvPr/>
          </p:nvSpPr>
          <p:spPr>
            <a:xfrm>
              <a:off x="457200" y="17526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00101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98711978-F40B-6A46-ABE4-625A6314A739}"/>
                </a:ext>
              </a:extLst>
            </p:cNvPr>
            <p:cNvSpPr txBox="1"/>
            <p:nvPr/>
          </p:nvSpPr>
          <p:spPr>
            <a:xfrm>
              <a:off x="457200" y="1978223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00110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12FF001D-46EE-D04F-9857-D057EEB4DFAC}"/>
                </a:ext>
              </a:extLst>
            </p:cNvPr>
            <p:cNvSpPr txBox="1"/>
            <p:nvPr/>
          </p:nvSpPr>
          <p:spPr>
            <a:xfrm>
              <a:off x="457200" y="213360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00111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0F6D84AB-671A-9D40-AC99-2C9A945BB708}"/>
                </a:ext>
              </a:extLst>
            </p:cNvPr>
            <p:cNvSpPr txBox="1"/>
            <p:nvPr/>
          </p:nvSpPr>
          <p:spPr>
            <a:xfrm>
              <a:off x="456194" y="22860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01000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1B1DBAFB-6603-9142-AD8A-9741A3B84730}"/>
                </a:ext>
              </a:extLst>
            </p:cNvPr>
            <p:cNvSpPr txBox="1"/>
            <p:nvPr/>
          </p:nvSpPr>
          <p:spPr>
            <a:xfrm>
              <a:off x="446635" y="24384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01001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51D56335-2522-614E-AC52-0D0B350668F4}"/>
                </a:ext>
              </a:extLst>
            </p:cNvPr>
            <p:cNvSpPr txBox="1"/>
            <p:nvPr/>
          </p:nvSpPr>
          <p:spPr>
            <a:xfrm>
              <a:off x="447641" y="262526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01010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4054E8E-F639-454C-B0DF-9BE4046FC009}"/>
                </a:ext>
              </a:extLst>
            </p:cNvPr>
            <p:cNvSpPr txBox="1"/>
            <p:nvPr/>
          </p:nvSpPr>
          <p:spPr>
            <a:xfrm>
              <a:off x="447641" y="2777660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01011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02DB3524-354A-8E44-AEDF-97F1FDECEE28}"/>
                </a:ext>
              </a:extLst>
            </p:cNvPr>
            <p:cNvSpPr txBox="1"/>
            <p:nvPr/>
          </p:nvSpPr>
          <p:spPr>
            <a:xfrm>
              <a:off x="446635" y="2933037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01100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53EC68-2274-7342-AD19-26651CDED98F}"/>
                </a:ext>
              </a:extLst>
            </p:cNvPr>
            <p:cNvSpPr txBox="1"/>
            <p:nvPr/>
          </p:nvSpPr>
          <p:spPr>
            <a:xfrm>
              <a:off x="447641" y="3085437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01101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9BF35D04-7A91-C04E-AA47-966E61DF25D0}"/>
                </a:ext>
              </a:extLst>
            </p:cNvPr>
            <p:cNvSpPr txBox="1"/>
            <p:nvPr/>
          </p:nvSpPr>
          <p:spPr>
            <a:xfrm>
              <a:off x="447641" y="331106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01110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BE48E1F1-334C-4144-B361-FB4C5F954D52}"/>
                </a:ext>
              </a:extLst>
            </p:cNvPr>
            <p:cNvSpPr txBox="1"/>
            <p:nvPr/>
          </p:nvSpPr>
          <p:spPr>
            <a:xfrm>
              <a:off x="447641" y="3466437"/>
              <a:ext cx="10035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01111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00D68F64-542E-1C40-AA68-F4BB1C92CD34}"/>
                </a:ext>
              </a:extLst>
            </p:cNvPr>
            <p:cNvSpPr txBox="1"/>
            <p:nvPr/>
          </p:nvSpPr>
          <p:spPr>
            <a:xfrm>
              <a:off x="456194" y="361718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10000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3B236FB6-34EA-074F-ABA7-98376BAC83F4}"/>
                </a:ext>
              </a:extLst>
            </p:cNvPr>
            <p:cNvSpPr txBox="1"/>
            <p:nvPr/>
          </p:nvSpPr>
          <p:spPr>
            <a:xfrm>
              <a:off x="446635" y="376958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10001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ED46FD18-C0C3-4F44-8575-0F3FC3397436}"/>
                </a:ext>
              </a:extLst>
            </p:cNvPr>
            <p:cNvSpPr txBox="1"/>
            <p:nvPr/>
          </p:nvSpPr>
          <p:spPr>
            <a:xfrm>
              <a:off x="447641" y="395644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10010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E2D854E6-F014-A84D-AD11-7CDF7DF90C97}"/>
                </a:ext>
              </a:extLst>
            </p:cNvPr>
            <p:cNvSpPr txBox="1"/>
            <p:nvPr/>
          </p:nvSpPr>
          <p:spPr>
            <a:xfrm>
              <a:off x="447641" y="41088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10011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1DFD8279-B8FB-BB45-A3C0-0DF959FEDE15}"/>
                </a:ext>
              </a:extLst>
            </p:cNvPr>
            <p:cNvSpPr txBox="1"/>
            <p:nvPr/>
          </p:nvSpPr>
          <p:spPr>
            <a:xfrm>
              <a:off x="446635" y="426422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10100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4E2B34C6-8B11-DF43-90C0-4A8511B6A6E7}"/>
                </a:ext>
              </a:extLst>
            </p:cNvPr>
            <p:cNvSpPr txBox="1"/>
            <p:nvPr/>
          </p:nvSpPr>
          <p:spPr>
            <a:xfrm>
              <a:off x="462334" y="445774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10101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EA9B67FA-3866-2347-B3D0-F5CED55ED58C}"/>
                </a:ext>
              </a:extLst>
            </p:cNvPr>
            <p:cNvSpPr txBox="1"/>
            <p:nvPr/>
          </p:nvSpPr>
          <p:spPr>
            <a:xfrm>
              <a:off x="447641" y="46422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10110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AD77E8CE-4231-5A41-A40B-6B8B7948AB59}"/>
                </a:ext>
              </a:extLst>
            </p:cNvPr>
            <p:cNvSpPr txBox="1"/>
            <p:nvPr/>
          </p:nvSpPr>
          <p:spPr>
            <a:xfrm>
              <a:off x="447641" y="4797623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10111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4AF86FF4-58CA-184F-AB96-372D3C41CD7B}"/>
                </a:ext>
              </a:extLst>
            </p:cNvPr>
            <p:cNvSpPr txBox="1"/>
            <p:nvPr/>
          </p:nvSpPr>
          <p:spPr>
            <a:xfrm>
              <a:off x="456194" y="498878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11000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678A2264-0F5E-F44B-882E-1E3BB70B4164}"/>
                </a:ext>
              </a:extLst>
            </p:cNvPr>
            <p:cNvSpPr txBox="1"/>
            <p:nvPr/>
          </p:nvSpPr>
          <p:spPr>
            <a:xfrm>
              <a:off x="446635" y="514118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11001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32F56E00-AC53-1D46-8828-160CA836C030}"/>
                </a:ext>
              </a:extLst>
            </p:cNvPr>
            <p:cNvSpPr txBox="1"/>
            <p:nvPr/>
          </p:nvSpPr>
          <p:spPr>
            <a:xfrm>
              <a:off x="447641" y="53280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11010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5E57A6E8-0D7F-EB41-B4EF-1B13FDE1F5DD}"/>
                </a:ext>
              </a:extLst>
            </p:cNvPr>
            <p:cNvSpPr txBox="1"/>
            <p:nvPr/>
          </p:nvSpPr>
          <p:spPr>
            <a:xfrm>
              <a:off x="447641" y="5480446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11011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AA1E8387-2F39-8242-833E-E7E064BB8800}"/>
                </a:ext>
              </a:extLst>
            </p:cNvPr>
            <p:cNvSpPr txBox="1"/>
            <p:nvPr/>
          </p:nvSpPr>
          <p:spPr>
            <a:xfrm>
              <a:off x="446635" y="5635823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11100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CFE3794-17FF-B947-8FD5-16A3DF2F3947}"/>
                </a:ext>
              </a:extLst>
            </p:cNvPr>
            <p:cNvSpPr txBox="1"/>
            <p:nvPr/>
          </p:nvSpPr>
          <p:spPr>
            <a:xfrm>
              <a:off x="447641" y="579120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11101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F73EA9FD-8B15-8C43-ACDB-17C07A0FE7EB}"/>
                </a:ext>
              </a:extLst>
            </p:cNvPr>
            <p:cNvSpPr txBox="1"/>
            <p:nvPr/>
          </p:nvSpPr>
          <p:spPr>
            <a:xfrm>
              <a:off x="461045" y="5973598"/>
              <a:ext cx="10035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11110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8359A5B-F579-B944-9EF8-BD7C001C051A}"/>
                </a:ext>
              </a:extLst>
            </p:cNvPr>
            <p:cNvSpPr txBox="1"/>
            <p:nvPr/>
          </p:nvSpPr>
          <p:spPr>
            <a:xfrm>
              <a:off x="447641" y="6169223"/>
              <a:ext cx="9927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11111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F3FFB78-F746-4944-A973-5251F432B9F6}"/>
              </a:ext>
            </a:extLst>
          </p:cNvPr>
          <p:cNvSpPr txBox="1"/>
          <p:nvPr/>
        </p:nvSpPr>
        <p:spPr>
          <a:xfrm>
            <a:off x="229717" y="6396335"/>
            <a:ext cx="17086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alibri" pitchFamily="34" charset="0"/>
              </a:rPr>
              <a:t>Main Memory</a:t>
            </a:r>
          </a:p>
        </p:txBody>
      </p:sp>
      <p:sp>
        <p:nvSpPr>
          <p:cNvPr id="204801" name="Title 1">
            <a:extLst>
              <a:ext uri="{FF2B5EF4-FFF2-40B4-BE49-F238E27FC236}">
                <a16:creationId xmlns:a16="http://schemas.microsoft.com/office/drawing/2014/main" id="{860370AF-2CB3-E642-A5BC-C64AB6598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638" y="37962"/>
            <a:ext cx="7591425" cy="762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sz="3200" dirty="0">
                <a:solidFill>
                  <a:srgbClr val="FF0000"/>
                </a:solidFill>
              </a:rPr>
              <a:t>Set Associative Cache: 2-way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7D12FC5-BEF0-1D42-99E9-BF38EF97FA34}"/>
              </a:ext>
            </a:extLst>
          </p:cNvPr>
          <p:cNvGrpSpPr/>
          <p:nvPr/>
        </p:nvGrpSpPr>
        <p:grpSpPr>
          <a:xfrm>
            <a:off x="5292080" y="1320268"/>
            <a:ext cx="3403659" cy="1707530"/>
            <a:chOff x="3705865" y="1319303"/>
            <a:chExt cx="3765738" cy="183305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DD9AB80-525F-7147-9FF9-53C14850EF2F}"/>
                </a:ext>
              </a:extLst>
            </p:cNvPr>
            <p:cNvGrpSpPr/>
            <p:nvPr/>
          </p:nvGrpSpPr>
          <p:grpSpPr>
            <a:xfrm>
              <a:off x="3707904" y="2269400"/>
              <a:ext cx="1860216" cy="392530"/>
              <a:chOff x="4872024" y="2609561"/>
              <a:chExt cx="1860216" cy="392530"/>
            </a:xfrm>
          </p:grpSpPr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BE54C9D9-8759-714C-AD47-FDAF8B5DE602}"/>
                  </a:ext>
                </a:extLst>
              </p:cNvPr>
              <p:cNvSpPr/>
              <p:nvPr/>
            </p:nvSpPr>
            <p:spPr bwMode="auto">
              <a:xfrm>
                <a:off x="4872024" y="2609561"/>
                <a:ext cx="1860216" cy="39253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latin typeface="Calibri" pitchFamily="34" charset="0"/>
                </a:endParaRPr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22ED9D4D-ECAC-5449-8B7F-28BE5A05678C}"/>
                  </a:ext>
                </a:extLst>
              </p:cNvPr>
              <p:cNvSpPr/>
              <p:nvPr/>
            </p:nvSpPr>
            <p:spPr bwMode="auto">
              <a:xfrm>
                <a:off x="5596257" y="269367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DF1C2157-1658-6F4E-9CF5-B249366A4CA5}"/>
                  </a:ext>
                </a:extLst>
              </p:cNvPr>
              <p:cNvSpPr/>
              <p:nvPr/>
            </p:nvSpPr>
            <p:spPr bwMode="auto">
              <a:xfrm>
                <a:off x="5728031" y="269367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E92988D9-F4D3-B042-8CB7-E0191AF9FB69}"/>
                  </a:ext>
                </a:extLst>
              </p:cNvPr>
              <p:cNvSpPr/>
              <p:nvPr/>
            </p:nvSpPr>
            <p:spPr bwMode="auto">
              <a:xfrm>
                <a:off x="5854096" y="269367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28ED8D60-42DE-9A4E-97C5-590A4009FCA1}"/>
                  </a:ext>
                </a:extLst>
              </p:cNvPr>
              <p:cNvSpPr/>
              <p:nvPr/>
            </p:nvSpPr>
            <p:spPr bwMode="auto">
              <a:xfrm>
                <a:off x="6541495" y="269367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102E9F50-6DA5-C049-93E0-BE672FED8B32}"/>
                  </a:ext>
                </a:extLst>
              </p:cNvPr>
              <p:cNvSpPr/>
              <p:nvPr/>
            </p:nvSpPr>
            <p:spPr bwMode="auto">
              <a:xfrm>
                <a:off x="5159955" y="2693674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B9A021C8-5EEC-964A-A0E5-BCF22A17FC1A}"/>
                  </a:ext>
                </a:extLst>
              </p:cNvPr>
              <p:cNvSpPr/>
              <p:nvPr/>
            </p:nvSpPr>
            <p:spPr bwMode="auto">
              <a:xfrm>
                <a:off x="4933242" y="269367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AD9296CD-439D-B146-B58B-5824B06F01B4}"/>
                  </a:ext>
                </a:extLst>
              </p:cNvPr>
              <p:cNvSpPr/>
              <p:nvPr/>
            </p:nvSpPr>
            <p:spPr bwMode="auto">
              <a:xfrm>
                <a:off x="5986219" y="269367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B7F31D36-361C-314E-8A94-09693DBCB061}"/>
                  </a:ext>
                </a:extLst>
              </p:cNvPr>
              <p:cNvSpPr/>
              <p:nvPr/>
            </p:nvSpPr>
            <p:spPr bwMode="auto">
              <a:xfrm>
                <a:off x="6400732" y="269367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203754BF-93CE-EE4C-80F0-A70BF147E75D}"/>
                  </a:ext>
                </a:extLst>
              </p:cNvPr>
              <p:cNvSpPr/>
              <p:nvPr/>
            </p:nvSpPr>
            <p:spPr bwMode="auto">
              <a:xfrm>
                <a:off x="6259621" y="269367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C445DF8C-96D2-A346-9AF8-2494B3951A6A}"/>
                  </a:ext>
                </a:extLst>
              </p:cNvPr>
              <p:cNvSpPr/>
              <p:nvPr/>
            </p:nvSpPr>
            <p:spPr bwMode="auto">
              <a:xfrm>
                <a:off x="6118509" y="269367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6641062-CD66-3C4B-AA27-0778CB958CE2}"/>
                </a:ext>
              </a:extLst>
            </p:cNvPr>
            <p:cNvGrpSpPr/>
            <p:nvPr/>
          </p:nvGrpSpPr>
          <p:grpSpPr>
            <a:xfrm>
              <a:off x="3705865" y="1793756"/>
              <a:ext cx="1860216" cy="392530"/>
              <a:chOff x="4872024" y="2104881"/>
              <a:chExt cx="1860216" cy="392530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58A9E4-5F99-FF4E-BC00-4177380A6350}"/>
                  </a:ext>
                </a:extLst>
              </p:cNvPr>
              <p:cNvSpPr/>
              <p:nvPr/>
            </p:nvSpPr>
            <p:spPr bwMode="auto">
              <a:xfrm>
                <a:off x="4872024" y="2104881"/>
                <a:ext cx="1860216" cy="39253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latin typeface="Calibri" pitchFamily="34" charset="0"/>
                </a:endParaRPr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1F9D2B92-5F3E-AF4F-9AB5-3A1CDF0CDAE3}"/>
                  </a:ext>
                </a:extLst>
              </p:cNvPr>
              <p:cNvSpPr/>
              <p:nvPr/>
            </p:nvSpPr>
            <p:spPr bwMode="auto">
              <a:xfrm>
                <a:off x="5596257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6113D99E-B998-8348-9AA4-47A6F0B9ED8F}"/>
                  </a:ext>
                </a:extLst>
              </p:cNvPr>
              <p:cNvSpPr/>
              <p:nvPr/>
            </p:nvSpPr>
            <p:spPr bwMode="auto">
              <a:xfrm>
                <a:off x="5728031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FDB04D35-A8F9-A64B-A02D-8F6ED7DE0D33}"/>
                  </a:ext>
                </a:extLst>
              </p:cNvPr>
              <p:cNvSpPr/>
              <p:nvPr/>
            </p:nvSpPr>
            <p:spPr bwMode="auto">
              <a:xfrm>
                <a:off x="5854096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BB975F6B-10D8-BA4B-B100-A3151F276817}"/>
                  </a:ext>
                </a:extLst>
              </p:cNvPr>
              <p:cNvSpPr/>
              <p:nvPr/>
            </p:nvSpPr>
            <p:spPr bwMode="auto">
              <a:xfrm>
                <a:off x="6541495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A84D570B-65C6-BA43-AFC3-301231229E31}"/>
                  </a:ext>
                </a:extLst>
              </p:cNvPr>
              <p:cNvSpPr/>
              <p:nvPr/>
            </p:nvSpPr>
            <p:spPr bwMode="auto">
              <a:xfrm>
                <a:off x="5159955" y="2188994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CAAE2A7B-66DA-0043-B598-9035A924C923}"/>
                  </a:ext>
                </a:extLst>
              </p:cNvPr>
              <p:cNvSpPr/>
              <p:nvPr/>
            </p:nvSpPr>
            <p:spPr bwMode="auto">
              <a:xfrm>
                <a:off x="4933242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7B114BE1-D8E6-8B48-A709-795EF6441EA3}"/>
                  </a:ext>
                </a:extLst>
              </p:cNvPr>
              <p:cNvSpPr/>
              <p:nvPr/>
            </p:nvSpPr>
            <p:spPr bwMode="auto">
              <a:xfrm>
                <a:off x="5986219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FDDBC1F3-8984-6541-8CB8-60F021B04E19}"/>
                  </a:ext>
                </a:extLst>
              </p:cNvPr>
              <p:cNvSpPr/>
              <p:nvPr/>
            </p:nvSpPr>
            <p:spPr bwMode="auto">
              <a:xfrm>
                <a:off x="6400732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B0C24F32-5C41-E747-9A31-72AAE38735F5}"/>
                  </a:ext>
                </a:extLst>
              </p:cNvPr>
              <p:cNvSpPr/>
              <p:nvPr/>
            </p:nvSpPr>
            <p:spPr bwMode="auto">
              <a:xfrm>
                <a:off x="6259621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611C0E10-0021-3A4F-8C84-3D8F46633227}"/>
                  </a:ext>
                </a:extLst>
              </p:cNvPr>
              <p:cNvSpPr/>
              <p:nvPr/>
            </p:nvSpPr>
            <p:spPr bwMode="auto">
              <a:xfrm>
                <a:off x="6118509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10002D8-056D-1445-89D3-5F09F7113370}"/>
                </a:ext>
              </a:extLst>
            </p:cNvPr>
            <p:cNvGrpSpPr/>
            <p:nvPr/>
          </p:nvGrpSpPr>
          <p:grpSpPr>
            <a:xfrm>
              <a:off x="3707233" y="1319303"/>
              <a:ext cx="1860216" cy="392530"/>
              <a:chOff x="4860032" y="1600200"/>
              <a:chExt cx="1860216" cy="392530"/>
            </a:xfrm>
          </p:grpSpPr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0F312448-837E-ED4D-BE57-80472FD9E068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latin typeface="Calibri" pitchFamily="34" charset="0"/>
                </a:endParaRPr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0F55C844-B79C-2744-BC21-FB8110A78A57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26DE5A6B-E6C2-1B49-9A06-B7E1E8A3725F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CD74FA3E-38E4-7D4F-BE35-71FBB470EC45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447DFE79-3AAF-074E-BDA5-4A460AF45A30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228ED41D-DE13-D143-B8BF-D197B8C9C66E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2C84335-6B1C-6841-AB77-15E8EE08FE32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153BCA10-A6EF-B84A-8E3F-7A5E3BD93FF8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C334AD4C-8326-A449-8F03-7C8F35805487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FEC032C-128C-0047-9BCC-CF2E3E45A01B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DE450020-0FBE-4B41-825F-6BEB9CEC39E6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E6A6297-47FC-E241-9763-6B126FABF186}"/>
                </a:ext>
              </a:extLst>
            </p:cNvPr>
            <p:cNvGrpSpPr/>
            <p:nvPr/>
          </p:nvGrpSpPr>
          <p:grpSpPr>
            <a:xfrm>
              <a:off x="3707904" y="2759823"/>
              <a:ext cx="1860216" cy="392530"/>
              <a:chOff x="3203848" y="4417448"/>
              <a:chExt cx="3848288" cy="533400"/>
            </a:xfrm>
          </p:grpSpPr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95C3CB14-EE4B-6442-9BCD-DFC328B5FE89}"/>
                  </a:ext>
                </a:extLst>
              </p:cNvPr>
              <p:cNvSpPr/>
              <p:nvPr/>
            </p:nvSpPr>
            <p:spPr bwMode="auto">
              <a:xfrm>
                <a:off x="3203848" y="4417448"/>
                <a:ext cx="3848288" cy="533400"/>
              </a:xfrm>
              <a:prstGeom prst="rect">
                <a:avLst/>
              </a:prstGeom>
              <a:solidFill>
                <a:srgbClr val="FF8AAB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latin typeface="Calibri" pitchFamily="34" charset="0"/>
                </a:endParaRPr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F4E98876-34D7-D546-8295-AC8F6A7BA283}"/>
                  </a:ext>
                </a:extLst>
              </p:cNvPr>
              <p:cNvSpPr/>
              <p:nvPr/>
            </p:nvSpPr>
            <p:spPr bwMode="auto">
              <a:xfrm>
                <a:off x="4702091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BC27100A-E519-314E-8893-0D21FE4FEBFE}"/>
                  </a:ext>
                </a:extLst>
              </p:cNvPr>
              <p:cNvSpPr/>
              <p:nvPr/>
            </p:nvSpPr>
            <p:spPr bwMode="auto">
              <a:xfrm>
                <a:off x="4974696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306BEFA9-A057-EA44-A4D0-1C473CF63F06}"/>
                  </a:ext>
                </a:extLst>
              </p:cNvPr>
              <p:cNvSpPr/>
              <p:nvPr/>
            </p:nvSpPr>
            <p:spPr bwMode="auto">
              <a:xfrm>
                <a:off x="5235491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4B7A3DAA-50B1-EC44-A1F3-9C9426F02F20}"/>
                  </a:ext>
                </a:extLst>
              </p:cNvPr>
              <p:cNvSpPr/>
              <p:nvPr/>
            </p:nvSpPr>
            <p:spPr bwMode="auto">
              <a:xfrm>
                <a:off x="6657536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D1A8CC0E-615F-7147-98A2-A81C332D378E}"/>
                  </a:ext>
                </a:extLst>
              </p:cNvPr>
              <p:cNvSpPr/>
              <p:nvPr/>
            </p:nvSpPr>
            <p:spPr bwMode="auto">
              <a:xfrm>
                <a:off x="3799501" y="4531748"/>
                <a:ext cx="717995" cy="30480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9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12B4BFA4-4EBA-4643-AE8C-1A2EE4BA7D6D}"/>
                  </a:ext>
                </a:extLst>
              </p:cNvPr>
              <p:cNvSpPr/>
              <p:nvPr/>
            </p:nvSpPr>
            <p:spPr bwMode="auto">
              <a:xfrm>
                <a:off x="3330491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1B1DA096-8E1D-DD4F-BE57-009938EFE191}"/>
                  </a:ext>
                </a:extLst>
              </p:cNvPr>
              <p:cNvSpPr/>
              <p:nvPr/>
            </p:nvSpPr>
            <p:spPr bwMode="auto">
              <a:xfrm>
                <a:off x="5508819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0DDAA37F-BA03-0C41-AE91-93DE26EF5A3D}"/>
                  </a:ext>
                </a:extLst>
              </p:cNvPr>
              <p:cNvSpPr/>
              <p:nvPr/>
            </p:nvSpPr>
            <p:spPr bwMode="auto">
              <a:xfrm>
                <a:off x="6366336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F1A789F4-8096-5B4D-B652-2CB2C4E2AF6C}"/>
                  </a:ext>
                </a:extLst>
              </p:cNvPr>
              <p:cNvSpPr/>
              <p:nvPr/>
            </p:nvSpPr>
            <p:spPr bwMode="auto">
              <a:xfrm>
                <a:off x="6074414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605C9A83-92FB-A948-AFEC-20E5D0DDDAE3}"/>
                  </a:ext>
                </a:extLst>
              </p:cNvPr>
              <p:cNvSpPr/>
              <p:nvPr/>
            </p:nvSpPr>
            <p:spPr bwMode="auto">
              <a:xfrm>
                <a:off x="5782492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305" name="Group 304">
              <a:extLst>
                <a:ext uri="{FF2B5EF4-FFF2-40B4-BE49-F238E27FC236}">
                  <a16:creationId xmlns:a16="http://schemas.microsoft.com/office/drawing/2014/main" id="{F42460F0-DE04-5A43-ADE7-1161A38747A7}"/>
                </a:ext>
              </a:extLst>
            </p:cNvPr>
            <p:cNvGrpSpPr/>
            <p:nvPr/>
          </p:nvGrpSpPr>
          <p:grpSpPr>
            <a:xfrm>
              <a:off x="5611387" y="1319303"/>
              <a:ext cx="1860216" cy="392530"/>
              <a:chOff x="4860032" y="1600200"/>
              <a:chExt cx="1860216" cy="392530"/>
            </a:xfrm>
          </p:grpSpPr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4B4AB1CA-8AB7-B847-A5D8-1475BC8037FD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latin typeface="Calibri" pitchFamily="34" charset="0"/>
                </a:endParaRPr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47DD8C63-D658-A246-BB6F-50BD9C665E09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308" name="Rectangle 307">
                <a:extLst>
                  <a:ext uri="{FF2B5EF4-FFF2-40B4-BE49-F238E27FC236}">
                    <a16:creationId xmlns:a16="http://schemas.microsoft.com/office/drawing/2014/main" id="{A66A776F-484B-8946-A1E1-C757B23F91EF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F21A30C4-2934-FF42-8980-FE7DB168D9A7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C425957F-FB88-A24E-B7A1-81F3172D8C0F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DEEBAE6B-36B1-CF47-88AB-AE962B187846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3E285D53-B773-604B-9BBF-FDE0AE90092E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667E440E-650E-B347-A576-B9708D0E2799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15D1AF30-ABFD-C444-A871-22B61D41FD63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9945EB89-7B8F-1B4B-AA1A-D7B9803CA4AD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1D5EFD32-802C-F34B-A177-D52756D6B815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317" name="Group 316">
              <a:extLst>
                <a:ext uri="{FF2B5EF4-FFF2-40B4-BE49-F238E27FC236}">
                  <a16:creationId xmlns:a16="http://schemas.microsoft.com/office/drawing/2014/main" id="{CCB73AA9-090F-D442-BC4B-E710F4054716}"/>
                </a:ext>
              </a:extLst>
            </p:cNvPr>
            <p:cNvGrpSpPr/>
            <p:nvPr/>
          </p:nvGrpSpPr>
          <p:grpSpPr>
            <a:xfrm>
              <a:off x="5596257" y="1791089"/>
              <a:ext cx="1860216" cy="392530"/>
              <a:chOff x="4872024" y="2104881"/>
              <a:chExt cx="1860216" cy="392530"/>
            </a:xfrm>
          </p:grpSpPr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EBEDF7E1-5597-B643-A7AB-1C5484F3026B}"/>
                  </a:ext>
                </a:extLst>
              </p:cNvPr>
              <p:cNvSpPr/>
              <p:nvPr/>
            </p:nvSpPr>
            <p:spPr bwMode="auto">
              <a:xfrm>
                <a:off x="4872024" y="2104881"/>
                <a:ext cx="1860216" cy="39253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latin typeface="Calibri" pitchFamily="34" charset="0"/>
                </a:endParaRPr>
              </a:p>
            </p:txBody>
          </p:sp>
          <p:sp>
            <p:nvSpPr>
              <p:cNvPr id="319" name="Rectangle 318">
                <a:extLst>
                  <a:ext uri="{FF2B5EF4-FFF2-40B4-BE49-F238E27FC236}">
                    <a16:creationId xmlns:a16="http://schemas.microsoft.com/office/drawing/2014/main" id="{1655A913-AF19-4B44-8886-19735A49F5A7}"/>
                  </a:ext>
                </a:extLst>
              </p:cNvPr>
              <p:cNvSpPr/>
              <p:nvPr/>
            </p:nvSpPr>
            <p:spPr bwMode="auto">
              <a:xfrm>
                <a:off x="5596257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320" name="Rectangle 319">
                <a:extLst>
                  <a:ext uri="{FF2B5EF4-FFF2-40B4-BE49-F238E27FC236}">
                    <a16:creationId xmlns:a16="http://schemas.microsoft.com/office/drawing/2014/main" id="{145799B0-82FF-004E-B7EF-CD8593535C60}"/>
                  </a:ext>
                </a:extLst>
              </p:cNvPr>
              <p:cNvSpPr/>
              <p:nvPr/>
            </p:nvSpPr>
            <p:spPr bwMode="auto">
              <a:xfrm>
                <a:off x="5728031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1C8F9C0A-00EE-AB4D-AF82-B0FB49C4248E}"/>
                  </a:ext>
                </a:extLst>
              </p:cNvPr>
              <p:cNvSpPr/>
              <p:nvPr/>
            </p:nvSpPr>
            <p:spPr bwMode="auto">
              <a:xfrm>
                <a:off x="5854096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AA60A1BB-9892-7847-88BA-15D8C7C8618A}"/>
                  </a:ext>
                </a:extLst>
              </p:cNvPr>
              <p:cNvSpPr/>
              <p:nvPr/>
            </p:nvSpPr>
            <p:spPr bwMode="auto">
              <a:xfrm>
                <a:off x="6541495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563E731E-8F61-094B-B3DC-70C7FE651C36}"/>
                  </a:ext>
                </a:extLst>
              </p:cNvPr>
              <p:cNvSpPr/>
              <p:nvPr/>
            </p:nvSpPr>
            <p:spPr bwMode="auto">
              <a:xfrm>
                <a:off x="5159955" y="2188994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324" name="Rectangle 323">
                <a:extLst>
                  <a:ext uri="{FF2B5EF4-FFF2-40B4-BE49-F238E27FC236}">
                    <a16:creationId xmlns:a16="http://schemas.microsoft.com/office/drawing/2014/main" id="{CD95C5D4-59BE-7F46-B8BD-F7FB8D991342}"/>
                  </a:ext>
                </a:extLst>
              </p:cNvPr>
              <p:cNvSpPr/>
              <p:nvPr/>
            </p:nvSpPr>
            <p:spPr bwMode="auto">
              <a:xfrm>
                <a:off x="4933242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325" name="Rectangle 324">
                <a:extLst>
                  <a:ext uri="{FF2B5EF4-FFF2-40B4-BE49-F238E27FC236}">
                    <a16:creationId xmlns:a16="http://schemas.microsoft.com/office/drawing/2014/main" id="{8056404F-D3E1-0041-8546-D74CBABC137D}"/>
                  </a:ext>
                </a:extLst>
              </p:cNvPr>
              <p:cNvSpPr/>
              <p:nvPr/>
            </p:nvSpPr>
            <p:spPr bwMode="auto">
              <a:xfrm>
                <a:off x="5986219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326" name="Rectangle 325">
                <a:extLst>
                  <a:ext uri="{FF2B5EF4-FFF2-40B4-BE49-F238E27FC236}">
                    <a16:creationId xmlns:a16="http://schemas.microsoft.com/office/drawing/2014/main" id="{C85C6365-8DF9-FA46-83C8-9F5FAA68827A}"/>
                  </a:ext>
                </a:extLst>
              </p:cNvPr>
              <p:cNvSpPr/>
              <p:nvPr/>
            </p:nvSpPr>
            <p:spPr bwMode="auto">
              <a:xfrm>
                <a:off x="6400732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5D29706D-5F18-1A42-B21C-CB346325E656}"/>
                  </a:ext>
                </a:extLst>
              </p:cNvPr>
              <p:cNvSpPr/>
              <p:nvPr/>
            </p:nvSpPr>
            <p:spPr bwMode="auto">
              <a:xfrm>
                <a:off x="6259621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328" name="Rectangle 327">
                <a:extLst>
                  <a:ext uri="{FF2B5EF4-FFF2-40B4-BE49-F238E27FC236}">
                    <a16:creationId xmlns:a16="http://schemas.microsoft.com/office/drawing/2014/main" id="{47D72AB5-CB38-1242-81BF-37CB82D93441}"/>
                  </a:ext>
                </a:extLst>
              </p:cNvPr>
              <p:cNvSpPr/>
              <p:nvPr/>
            </p:nvSpPr>
            <p:spPr bwMode="auto">
              <a:xfrm>
                <a:off x="6118509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329" name="Group 328">
              <a:extLst>
                <a:ext uri="{FF2B5EF4-FFF2-40B4-BE49-F238E27FC236}">
                  <a16:creationId xmlns:a16="http://schemas.microsoft.com/office/drawing/2014/main" id="{0103F51B-0C36-5146-89C1-7B6F5FC9EDF3}"/>
                </a:ext>
              </a:extLst>
            </p:cNvPr>
            <p:cNvGrpSpPr/>
            <p:nvPr/>
          </p:nvGrpSpPr>
          <p:grpSpPr>
            <a:xfrm>
              <a:off x="5580112" y="2269400"/>
              <a:ext cx="1860216" cy="392530"/>
              <a:chOff x="4872024" y="2609561"/>
              <a:chExt cx="1860216" cy="392530"/>
            </a:xfrm>
          </p:grpSpPr>
          <p:sp>
            <p:nvSpPr>
              <p:cNvPr id="330" name="Rectangle 329">
                <a:extLst>
                  <a:ext uri="{FF2B5EF4-FFF2-40B4-BE49-F238E27FC236}">
                    <a16:creationId xmlns:a16="http://schemas.microsoft.com/office/drawing/2014/main" id="{73EF453F-9B28-6D42-A010-9D883B45277B}"/>
                  </a:ext>
                </a:extLst>
              </p:cNvPr>
              <p:cNvSpPr/>
              <p:nvPr/>
            </p:nvSpPr>
            <p:spPr bwMode="auto">
              <a:xfrm>
                <a:off x="4872024" y="2609561"/>
                <a:ext cx="1860216" cy="39253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latin typeface="Calibri" pitchFamily="34" charset="0"/>
                </a:endParaRPr>
              </a:p>
            </p:txBody>
          </p:sp>
          <p:sp>
            <p:nvSpPr>
              <p:cNvPr id="331" name="Rectangle 330">
                <a:extLst>
                  <a:ext uri="{FF2B5EF4-FFF2-40B4-BE49-F238E27FC236}">
                    <a16:creationId xmlns:a16="http://schemas.microsoft.com/office/drawing/2014/main" id="{DD15ED76-F5A5-9645-987D-DE8E2D4D4EEF}"/>
                  </a:ext>
                </a:extLst>
              </p:cNvPr>
              <p:cNvSpPr/>
              <p:nvPr/>
            </p:nvSpPr>
            <p:spPr bwMode="auto">
              <a:xfrm>
                <a:off x="5596257" y="269367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332" name="Rectangle 331">
                <a:extLst>
                  <a:ext uri="{FF2B5EF4-FFF2-40B4-BE49-F238E27FC236}">
                    <a16:creationId xmlns:a16="http://schemas.microsoft.com/office/drawing/2014/main" id="{CF6BF721-3087-7246-B40E-7BF43127261B}"/>
                  </a:ext>
                </a:extLst>
              </p:cNvPr>
              <p:cNvSpPr/>
              <p:nvPr/>
            </p:nvSpPr>
            <p:spPr bwMode="auto">
              <a:xfrm>
                <a:off x="5728031" y="269367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333" name="Rectangle 332">
                <a:extLst>
                  <a:ext uri="{FF2B5EF4-FFF2-40B4-BE49-F238E27FC236}">
                    <a16:creationId xmlns:a16="http://schemas.microsoft.com/office/drawing/2014/main" id="{B2DD703E-3382-484D-86DC-2C2A5E504397}"/>
                  </a:ext>
                </a:extLst>
              </p:cNvPr>
              <p:cNvSpPr/>
              <p:nvPr/>
            </p:nvSpPr>
            <p:spPr bwMode="auto">
              <a:xfrm>
                <a:off x="5854096" y="269367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334" name="Rectangle 333">
                <a:extLst>
                  <a:ext uri="{FF2B5EF4-FFF2-40B4-BE49-F238E27FC236}">
                    <a16:creationId xmlns:a16="http://schemas.microsoft.com/office/drawing/2014/main" id="{03679866-0C2A-2649-A2DF-8D89203FEC67}"/>
                  </a:ext>
                </a:extLst>
              </p:cNvPr>
              <p:cNvSpPr/>
              <p:nvPr/>
            </p:nvSpPr>
            <p:spPr bwMode="auto">
              <a:xfrm>
                <a:off x="6541495" y="269367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335" name="Rectangle 334">
                <a:extLst>
                  <a:ext uri="{FF2B5EF4-FFF2-40B4-BE49-F238E27FC236}">
                    <a16:creationId xmlns:a16="http://schemas.microsoft.com/office/drawing/2014/main" id="{3C7902C3-751B-FD47-AD8C-81013192D185}"/>
                  </a:ext>
                </a:extLst>
              </p:cNvPr>
              <p:cNvSpPr/>
              <p:nvPr/>
            </p:nvSpPr>
            <p:spPr bwMode="auto">
              <a:xfrm>
                <a:off x="5159955" y="2693674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336" name="Rectangle 335">
                <a:extLst>
                  <a:ext uri="{FF2B5EF4-FFF2-40B4-BE49-F238E27FC236}">
                    <a16:creationId xmlns:a16="http://schemas.microsoft.com/office/drawing/2014/main" id="{0A6C095F-CAE4-0C49-AEA6-8CD3ECACBE0E}"/>
                  </a:ext>
                </a:extLst>
              </p:cNvPr>
              <p:cNvSpPr/>
              <p:nvPr/>
            </p:nvSpPr>
            <p:spPr bwMode="auto">
              <a:xfrm>
                <a:off x="4933242" y="269367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337" name="Rectangle 336">
                <a:extLst>
                  <a:ext uri="{FF2B5EF4-FFF2-40B4-BE49-F238E27FC236}">
                    <a16:creationId xmlns:a16="http://schemas.microsoft.com/office/drawing/2014/main" id="{6CF439CC-8455-254E-9651-50D84B99E2CA}"/>
                  </a:ext>
                </a:extLst>
              </p:cNvPr>
              <p:cNvSpPr/>
              <p:nvPr/>
            </p:nvSpPr>
            <p:spPr bwMode="auto">
              <a:xfrm>
                <a:off x="5986219" y="269367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338" name="Rectangle 337">
                <a:extLst>
                  <a:ext uri="{FF2B5EF4-FFF2-40B4-BE49-F238E27FC236}">
                    <a16:creationId xmlns:a16="http://schemas.microsoft.com/office/drawing/2014/main" id="{E5D4A87A-06C3-AE43-AA3C-DBDD88512848}"/>
                  </a:ext>
                </a:extLst>
              </p:cNvPr>
              <p:cNvSpPr/>
              <p:nvPr/>
            </p:nvSpPr>
            <p:spPr bwMode="auto">
              <a:xfrm>
                <a:off x="6400732" y="269367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339" name="Rectangle 338">
                <a:extLst>
                  <a:ext uri="{FF2B5EF4-FFF2-40B4-BE49-F238E27FC236}">
                    <a16:creationId xmlns:a16="http://schemas.microsoft.com/office/drawing/2014/main" id="{465AB35D-3392-F945-AD23-1CC22DD9F202}"/>
                  </a:ext>
                </a:extLst>
              </p:cNvPr>
              <p:cNvSpPr/>
              <p:nvPr/>
            </p:nvSpPr>
            <p:spPr bwMode="auto">
              <a:xfrm>
                <a:off x="6259621" y="269367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340" name="Rectangle 339">
                <a:extLst>
                  <a:ext uri="{FF2B5EF4-FFF2-40B4-BE49-F238E27FC236}">
                    <a16:creationId xmlns:a16="http://schemas.microsoft.com/office/drawing/2014/main" id="{F542F65E-B389-3C4B-9BC3-88BFC08F435C}"/>
                  </a:ext>
                </a:extLst>
              </p:cNvPr>
              <p:cNvSpPr/>
              <p:nvPr/>
            </p:nvSpPr>
            <p:spPr bwMode="auto">
              <a:xfrm>
                <a:off x="6118509" y="269367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341" name="Group 340">
              <a:extLst>
                <a:ext uri="{FF2B5EF4-FFF2-40B4-BE49-F238E27FC236}">
                  <a16:creationId xmlns:a16="http://schemas.microsoft.com/office/drawing/2014/main" id="{5BD1EA82-3541-3045-AA1C-5524410893DB}"/>
                </a:ext>
              </a:extLst>
            </p:cNvPr>
            <p:cNvGrpSpPr/>
            <p:nvPr/>
          </p:nvGrpSpPr>
          <p:grpSpPr>
            <a:xfrm>
              <a:off x="5580112" y="2742035"/>
              <a:ext cx="1860216" cy="392530"/>
              <a:chOff x="3203848" y="4417448"/>
              <a:chExt cx="3848288" cy="533400"/>
            </a:xfrm>
          </p:grpSpPr>
          <p:sp>
            <p:nvSpPr>
              <p:cNvPr id="342" name="Rectangle 341">
                <a:extLst>
                  <a:ext uri="{FF2B5EF4-FFF2-40B4-BE49-F238E27FC236}">
                    <a16:creationId xmlns:a16="http://schemas.microsoft.com/office/drawing/2014/main" id="{21D6A5A1-B81A-8449-A67C-004F8BCB688D}"/>
                  </a:ext>
                </a:extLst>
              </p:cNvPr>
              <p:cNvSpPr/>
              <p:nvPr/>
            </p:nvSpPr>
            <p:spPr bwMode="auto">
              <a:xfrm>
                <a:off x="3203848" y="4417448"/>
                <a:ext cx="3848288" cy="533400"/>
              </a:xfrm>
              <a:prstGeom prst="rect">
                <a:avLst/>
              </a:prstGeom>
              <a:solidFill>
                <a:srgbClr val="FF8AAB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latin typeface="Calibri" pitchFamily="34" charset="0"/>
                </a:endParaRPr>
              </a:p>
            </p:txBody>
          </p:sp>
          <p:sp>
            <p:nvSpPr>
              <p:cNvPr id="343" name="Rectangle 342">
                <a:extLst>
                  <a:ext uri="{FF2B5EF4-FFF2-40B4-BE49-F238E27FC236}">
                    <a16:creationId xmlns:a16="http://schemas.microsoft.com/office/drawing/2014/main" id="{7BEDC128-8E1C-CE4D-8958-FDCFE85A1695}"/>
                  </a:ext>
                </a:extLst>
              </p:cNvPr>
              <p:cNvSpPr/>
              <p:nvPr/>
            </p:nvSpPr>
            <p:spPr bwMode="auto">
              <a:xfrm>
                <a:off x="4702091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344" name="Rectangle 343">
                <a:extLst>
                  <a:ext uri="{FF2B5EF4-FFF2-40B4-BE49-F238E27FC236}">
                    <a16:creationId xmlns:a16="http://schemas.microsoft.com/office/drawing/2014/main" id="{E57930DF-B304-1245-8504-C3CBB8F988C6}"/>
                  </a:ext>
                </a:extLst>
              </p:cNvPr>
              <p:cNvSpPr/>
              <p:nvPr/>
            </p:nvSpPr>
            <p:spPr bwMode="auto">
              <a:xfrm>
                <a:off x="4974696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345" name="Rectangle 344">
                <a:extLst>
                  <a:ext uri="{FF2B5EF4-FFF2-40B4-BE49-F238E27FC236}">
                    <a16:creationId xmlns:a16="http://schemas.microsoft.com/office/drawing/2014/main" id="{B5B80213-AA53-574C-B9DB-9DA5D48E778E}"/>
                  </a:ext>
                </a:extLst>
              </p:cNvPr>
              <p:cNvSpPr/>
              <p:nvPr/>
            </p:nvSpPr>
            <p:spPr bwMode="auto">
              <a:xfrm>
                <a:off x="5235491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346" name="Rectangle 345">
                <a:extLst>
                  <a:ext uri="{FF2B5EF4-FFF2-40B4-BE49-F238E27FC236}">
                    <a16:creationId xmlns:a16="http://schemas.microsoft.com/office/drawing/2014/main" id="{8625ED63-17BE-064F-B0AF-735460C596FF}"/>
                  </a:ext>
                </a:extLst>
              </p:cNvPr>
              <p:cNvSpPr/>
              <p:nvPr/>
            </p:nvSpPr>
            <p:spPr bwMode="auto">
              <a:xfrm>
                <a:off x="6657536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347" name="Rectangle 346">
                <a:extLst>
                  <a:ext uri="{FF2B5EF4-FFF2-40B4-BE49-F238E27FC236}">
                    <a16:creationId xmlns:a16="http://schemas.microsoft.com/office/drawing/2014/main" id="{AD08F0DF-A6EE-2A4F-A331-86344AEE51BB}"/>
                  </a:ext>
                </a:extLst>
              </p:cNvPr>
              <p:cNvSpPr/>
              <p:nvPr/>
            </p:nvSpPr>
            <p:spPr bwMode="auto">
              <a:xfrm>
                <a:off x="3799501" y="4531748"/>
                <a:ext cx="717995" cy="30480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9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348" name="Rectangle 347">
                <a:extLst>
                  <a:ext uri="{FF2B5EF4-FFF2-40B4-BE49-F238E27FC236}">
                    <a16:creationId xmlns:a16="http://schemas.microsoft.com/office/drawing/2014/main" id="{A2C8DE23-114F-7C4D-B6A3-531CCB646A10}"/>
                  </a:ext>
                </a:extLst>
              </p:cNvPr>
              <p:cNvSpPr/>
              <p:nvPr/>
            </p:nvSpPr>
            <p:spPr bwMode="auto">
              <a:xfrm>
                <a:off x="3330491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349" name="Rectangle 348">
                <a:extLst>
                  <a:ext uri="{FF2B5EF4-FFF2-40B4-BE49-F238E27FC236}">
                    <a16:creationId xmlns:a16="http://schemas.microsoft.com/office/drawing/2014/main" id="{F93045A7-FF8F-9043-A506-00D9B1389521}"/>
                  </a:ext>
                </a:extLst>
              </p:cNvPr>
              <p:cNvSpPr/>
              <p:nvPr/>
            </p:nvSpPr>
            <p:spPr bwMode="auto">
              <a:xfrm>
                <a:off x="5508819" y="4531748"/>
                <a:ext cx="272605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350" name="Rectangle 349">
                <a:extLst>
                  <a:ext uri="{FF2B5EF4-FFF2-40B4-BE49-F238E27FC236}">
                    <a16:creationId xmlns:a16="http://schemas.microsoft.com/office/drawing/2014/main" id="{1A141738-23DE-014B-B2D8-D5A40C242183}"/>
                  </a:ext>
                </a:extLst>
              </p:cNvPr>
              <p:cNvSpPr/>
              <p:nvPr/>
            </p:nvSpPr>
            <p:spPr bwMode="auto">
              <a:xfrm>
                <a:off x="6366336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351" name="Rectangle 350">
                <a:extLst>
                  <a:ext uri="{FF2B5EF4-FFF2-40B4-BE49-F238E27FC236}">
                    <a16:creationId xmlns:a16="http://schemas.microsoft.com/office/drawing/2014/main" id="{A648EB0F-A2DF-E848-83F6-1500A1CB1B85}"/>
                  </a:ext>
                </a:extLst>
              </p:cNvPr>
              <p:cNvSpPr/>
              <p:nvPr/>
            </p:nvSpPr>
            <p:spPr bwMode="auto">
              <a:xfrm>
                <a:off x="6074414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352" name="Rectangle 351">
                <a:extLst>
                  <a:ext uri="{FF2B5EF4-FFF2-40B4-BE49-F238E27FC236}">
                    <a16:creationId xmlns:a16="http://schemas.microsoft.com/office/drawing/2014/main" id="{1AA20D5A-871F-A243-A3D2-344C6F43D9F3}"/>
                  </a:ext>
                </a:extLst>
              </p:cNvPr>
              <p:cNvSpPr/>
              <p:nvPr/>
            </p:nvSpPr>
            <p:spPr bwMode="auto">
              <a:xfrm>
                <a:off x="5782492" y="4531748"/>
                <a:ext cx="292644" cy="30480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latin typeface="Calibri" pitchFamily="34" charset="0"/>
                  </a:rPr>
                  <a:t>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7440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Rectangle 4">
            <a:extLst>
              <a:ext uri="{FF2B5EF4-FFF2-40B4-BE49-F238E27FC236}">
                <a16:creationId xmlns:a16="http://schemas.microsoft.com/office/drawing/2014/main" id="{4AAB4ABA-4E26-F049-943F-DDAB85E2F4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72" y="1695668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4" name="Rectangle 4">
            <a:extLst>
              <a:ext uri="{FF2B5EF4-FFF2-40B4-BE49-F238E27FC236}">
                <a16:creationId xmlns:a16="http://schemas.microsoft.com/office/drawing/2014/main" id="{DE6B0F3A-69CF-7C45-8B0A-1729D4C7F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153" y="1382579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0" name="Rectangle 4">
            <a:extLst>
              <a:ext uri="{FF2B5EF4-FFF2-40B4-BE49-F238E27FC236}">
                <a16:creationId xmlns:a16="http://schemas.microsoft.com/office/drawing/2014/main" id="{E3776CED-8883-114D-B1EE-675C3C423F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5214620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1" name="Rectangle 4">
            <a:extLst>
              <a:ext uri="{FF2B5EF4-FFF2-40B4-BE49-F238E27FC236}">
                <a16:creationId xmlns:a16="http://schemas.microsoft.com/office/drawing/2014/main" id="{3045A03F-1161-F349-B81C-4D5C09DE3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3881919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79" name="Rectangle 4">
            <a:extLst>
              <a:ext uri="{FF2B5EF4-FFF2-40B4-BE49-F238E27FC236}">
                <a16:creationId xmlns:a16="http://schemas.microsoft.com/office/drawing/2014/main" id="{D9ECE698-15EA-5B49-8185-C0E2345E62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524172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78" name="Rectangle 4">
            <a:extLst>
              <a:ext uri="{FF2B5EF4-FFF2-40B4-BE49-F238E27FC236}">
                <a16:creationId xmlns:a16="http://schemas.microsoft.com/office/drawing/2014/main" id="{3FDC8233-D587-A644-926F-69D4316343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1189074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77" name="Rectangle 4">
            <a:extLst>
              <a:ext uri="{FF2B5EF4-FFF2-40B4-BE49-F238E27FC236}">
                <a16:creationId xmlns:a16="http://schemas.microsoft.com/office/drawing/2014/main" id="{FC4A6349-4A15-8448-8897-9C6AC9904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5394932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2" name="Rectangle 4">
            <a:extLst>
              <a:ext uri="{FF2B5EF4-FFF2-40B4-BE49-F238E27FC236}">
                <a16:creationId xmlns:a16="http://schemas.microsoft.com/office/drawing/2014/main" id="{98FA4D84-69B5-1F4D-86C5-D9649CE8C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060" y="4048159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3" name="Rectangle 4">
            <a:extLst>
              <a:ext uri="{FF2B5EF4-FFF2-40B4-BE49-F238E27FC236}">
                <a16:creationId xmlns:a16="http://schemas.microsoft.com/office/drawing/2014/main" id="{259A09D1-9F3E-914E-AD05-DD2A2A6ADA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676709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5" name="Rectangle 4">
            <a:extLst>
              <a:ext uri="{FF2B5EF4-FFF2-40B4-BE49-F238E27FC236}">
                <a16:creationId xmlns:a16="http://schemas.microsoft.com/office/drawing/2014/main" id="{941DAA1D-8442-BE43-8FF7-A3E1FC890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67" y="5546203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6" name="Rectangle 4">
            <a:extLst>
              <a:ext uri="{FF2B5EF4-FFF2-40B4-BE49-F238E27FC236}">
                <a16:creationId xmlns:a16="http://schemas.microsoft.com/office/drawing/2014/main" id="{AF08B677-0F4C-5544-ADF1-632EEC4EFB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67" y="4200559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7" name="Rectangle 4">
            <a:extLst>
              <a:ext uri="{FF2B5EF4-FFF2-40B4-BE49-F238E27FC236}">
                <a16:creationId xmlns:a16="http://schemas.microsoft.com/office/drawing/2014/main" id="{44EA3487-5AF0-8E4F-A92B-6E94E7A65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855186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8" name="Rectangle 4">
            <a:extLst>
              <a:ext uri="{FF2B5EF4-FFF2-40B4-BE49-F238E27FC236}">
                <a16:creationId xmlns:a16="http://schemas.microsoft.com/office/drawing/2014/main" id="{B7F8DEC0-0D0D-A14D-9FEB-BA5B291352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67" y="1545605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0" name="Rectangle 4">
            <a:extLst>
              <a:ext uri="{FF2B5EF4-FFF2-40B4-BE49-F238E27FC236}">
                <a16:creationId xmlns:a16="http://schemas.microsoft.com/office/drawing/2014/main" id="{7A0B2D2B-3156-5749-87C1-C29B106246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2999346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1" name="Rectangle 4">
            <a:extLst>
              <a:ext uri="{FF2B5EF4-FFF2-40B4-BE49-F238E27FC236}">
                <a16:creationId xmlns:a16="http://schemas.microsoft.com/office/drawing/2014/main" id="{CD6A8EC3-636B-8643-9BF4-AB3273AE86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4371405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2" name="Rectangle 4">
            <a:extLst>
              <a:ext uri="{FF2B5EF4-FFF2-40B4-BE49-F238E27FC236}">
                <a16:creationId xmlns:a16="http://schemas.microsoft.com/office/drawing/2014/main" id="{E795786D-85A7-0348-8521-B7A79F41D9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5704314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3" name="Rectangle 4">
            <a:extLst>
              <a:ext uri="{FF2B5EF4-FFF2-40B4-BE49-F238E27FC236}">
                <a16:creationId xmlns:a16="http://schemas.microsoft.com/office/drawing/2014/main" id="{16ACE8E9-ADFE-4D4F-8A34-08BB665712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694" y="5882559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4" name="Rectangle 4">
            <a:extLst>
              <a:ext uri="{FF2B5EF4-FFF2-40B4-BE49-F238E27FC236}">
                <a16:creationId xmlns:a16="http://schemas.microsoft.com/office/drawing/2014/main" id="{6BD38016-BCB2-2B4E-A021-D00D6009F7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4548269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5" name="Rectangle 4">
            <a:extLst>
              <a:ext uri="{FF2B5EF4-FFF2-40B4-BE49-F238E27FC236}">
                <a16:creationId xmlns:a16="http://schemas.microsoft.com/office/drawing/2014/main" id="{8EE23982-63FA-5745-BC5F-AA270C72D6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0996" y="3164132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6" name="Rectangle 4">
            <a:extLst>
              <a:ext uri="{FF2B5EF4-FFF2-40B4-BE49-F238E27FC236}">
                <a16:creationId xmlns:a16="http://schemas.microsoft.com/office/drawing/2014/main" id="{59254B66-6513-034C-B393-5B07B5D5CF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1881769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7" name="Rectangle 4">
            <a:extLst>
              <a:ext uri="{FF2B5EF4-FFF2-40B4-BE49-F238E27FC236}">
                <a16:creationId xmlns:a16="http://schemas.microsoft.com/office/drawing/2014/main" id="{9EAB6364-5121-4D42-8856-EBD115D9F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362" y="6225489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8" name="Rectangle 4">
            <a:extLst>
              <a:ext uri="{FF2B5EF4-FFF2-40B4-BE49-F238E27FC236}">
                <a16:creationId xmlns:a16="http://schemas.microsoft.com/office/drawing/2014/main" id="{09A8E4A3-F865-2843-B40E-767FBA22D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6035357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9" name="Rectangle 4">
            <a:extLst>
              <a:ext uri="{FF2B5EF4-FFF2-40B4-BE49-F238E27FC236}">
                <a16:creationId xmlns:a16="http://schemas.microsoft.com/office/drawing/2014/main" id="{1E707C0C-6B16-074D-BB1F-E8F8525438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694" y="4739550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0" name="Rectangle 4">
            <a:extLst>
              <a:ext uri="{FF2B5EF4-FFF2-40B4-BE49-F238E27FC236}">
                <a16:creationId xmlns:a16="http://schemas.microsoft.com/office/drawing/2014/main" id="{A4D11675-EE3D-7246-812C-E449B2FD9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138" y="2046555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1" name="Rectangle 4">
            <a:extLst>
              <a:ext uri="{FF2B5EF4-FFF2-40B4-BE49-F238E27FC236}">
                <a16:creationId xmlns:a16="http://schemas.microsoft.com/office/drawing/2014/main" id="{77CA1B3E-2378-0E4B-9400-25F5042AFC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3355268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2" name="Rectangle 4">
            <a:extLst>
              <a:ext uri="{FF2B5EF4-FFF2-40B4-BE49-F238E27FC236}">
                <a16:creationId xmlns:a16="http://schemas.microsoft.com/office/drawing/2014/main" id="{A1CF4405-2112-2643-8C46-FD138A7299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839" y="4865424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3" name="Rectangle 4">
            <a:extLst>
              <a:ext uri="{FF2B5EF4-FFF2-40B4-BE49-F238E27FC236}">
                <a16:creationId xmlns:a16="http://schemas.microsoft.com/office/drawing/2014/main" id="{55C72C93-1E7C-5D4F-AFB8-23361FB17E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70" y="3532032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4" name="Rectangle 4">
            <a:extLst>
              <a:ext uri="{FF2B5EF4-FFF2-40B4-BE49-F238E27FC236}">
                <a16:creationId xmlns:a16="http://schemas.microsoft.com/office/drawing/2014/main" id="{A3652C3D-7D0B-9E4F-94E7-C3AE4B1C25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694" y="2186286"/>
            <a:ext cx="1477962" cy="1662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4A080D08-44E8-3C48-AC09-FF0736A4E6E9}"/>
              </a:ext>
            </a:extLst>
          </p:cNvPr>
          <p:cNvGrpSpPr/>
          <p:nvPr/>
        </p:nvGrpSpPr>
        <p:grpSpPr>
          <a:xfrm>
            <a:off x="369888" y="953163"/>
            <a:ext cx="1477962" cy="5523837"/>
            <a:chOff x="369888" y="953163"/>
            <a:chExt cx="1477962" cy="5523837"/>
          </a:xfrm>
        </p:grpSpPr>
        <p:grpSp>
          <p:nvGrpSpPr>
            <p:cNvPr id="104" name="Group 50">
              <a:extLst>
                <a:ext uri="{FF2B5EF4-FFF2-40B4-BE49-F238E27FC236}">
                  <a16:creationId xmlns:a16="http://schemas.microsoft.com/office/drawing/2014/main" id="{78751738-1D2D-1241-8259-981D2DC51A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9888" y="1023938"/>
              <a:ext cx="1477962" cy="5356225"/>
              <a:chOff x="369455" y="1171281"/>
              <a:chExt cx="1477818" cy="5357096"/>
            </a:xfrm>
          </p:grpSpPr>
          <p:grpSp>
            <p:nvGrpSpPr>
              <p:cNvPr id="137" name="Group 48">
                <a:extLst>
                  <a:ext uri="{FF2B5EF4-FFF2-40B4-BE49-F238E27FC236}">
                    <a16:creationId xmlns:a16="http://schemas.microsoft.com/office/drawing/2014/main" id="{9F3A6B19-BFAA-EC4F-8023-B97C7A6A84A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9455" y="1171281"/>
                <a:ext cx="1477818" cy="2678548"/>
                <a:chOff x="554182" y="1985841"/>
                <a:chExt cx="1477818" cy="2678548"/>
              </a:xfrm>
            </p:grpSpPr>
            <p:grpSp>
              <p:nvGrpSpPr>
                <p:cNvPr id="161" name="Group 14">
                  <a:extLst>
                    <a:ext uri="{FF2B5EF4-FFF2-40B4-BE49-F238E27FC236}">
                      <a16:creationId xmlns:a16="http://schemas.microsoft.com/office/drawing/2014/main" id="{3E22858B-09C7-9B4D-AA38-E8132FA2AA3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54182" y="1985841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73" name="Group 8">
                    <a:extLst>
                      <a:ext uri="{FF2B5EF4-FFF2-40B4-BE49-F238E27FC236}">
                        <a16:creationId xmlns:a16="http://schemas.microsoft.com/office/drawing/2014/main" id="{A0F97A93-59E9-1F4F-AAB5-82B86FBFB68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79" name="Rectangle 4">
                      <a:extLst>
                        <a:ext uri="{FF2B5EF4-FFF2-40B4-BE49-F238E27FC236}">
                          <a16:creationId xmlns:a16="http://schemas.microsoft.com/office/drawing/2014/main" id="{57320EAC-E962-244A-875C-D140650235E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0" name="Rectangle 5">
                      <a:extLst>
                        <a:ext uri="{FF2B5EF4-FFF2-40B4-BE49-F238E27FC236}">
                          <a16:creationId xmlns:a16="http://schemas.microsoft.com/office/drawing/2014/main" id="{9D22C74B-62C8-A042-B82E-2D4B985207C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1" name="Rectangle 6">
                      <a:extLst>
                        <a:ext uri="{FF2B5EF4-FFF2-40B4-BE49-F238E27FC236}">
                          <a16:creationId xmlns:a16="http://schemas.microsoft.com/office/drawing/2014/main" id="{01F025E1-A059-2D46-B25C-7AD222326A2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2" name="Rectangle 7">
                      <a:extLst>
                        <a:ext uri="{FF2B5EF4-FFF2-40B4-BE49-F238E27FC236}">
                          <a16:creationId xmlns:a16="http://schemas.microsoft.com/office/drawing/2014/main" id="{64538770-793D-B745-AE81-4CF13600F5D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74" name="Group 9">
                    <a:extLst>
                      <a:ext uri="{FF2B5EF4-FFF2-40B4-BE49-F238E27FC236}">
                        <a16:creationId xmlns:a16="http://schemas.microsoft.com/office/drawing/2014/main" id="{DB4BE31C-0847-9245-98DE-FEDF1647212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75" name="Rectangle 10">
                      <a:extLst>
                        <a:ext uri="{FF2B5EF4-FFF2-40B4-BE49-F238E27FC236}">
                          <a16:creationId xmlns:a16="http://schemas.microsoft.com/office/drawing/2014/main" id="{FA74D88A-A177-2349-A43E-F17125079D4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6" name="Rectangle 11">
                      <a:extLst>
                        <a:ext uri="{FF2B5EF4-FFF2-40B4-BE49-F238E27FC236}">
                          <a16:creationId xmlns:a16="http://schemas.microsoft.com/office/drawing/2014/main" id="{FC0087CD-2491-2C42-841F-68F4DACEC71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7" name="Rectangle 12">
                      <a:extLst>
                        <a:ext uri="{FF2B5EF4-FFF2-40B4-BE49-F238E27FC236}">
                          <a16:creationId xmlns:a16="http://schemas.microsoft.com/office/drawing/2014/main" id="{5E7C24CC-E16D-284B-97C3-AC99B287617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8" name="Rectangle 13">
                      <a:extLst>
                        <a:ext uri="{FF2B5EF4-FFF2-40B4-BE49-F238E27FC236}">
                          <a16:creationId xmlns:a16="http://schemas.microsoft.com/office/drawing/2014/main" id="{F68C7985-0D16-9742-95DD-BD046828175E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162" name="Group 15">
                  <a:extLst>
                    <a:ext uri="{FF2B5EF4-FFF2-40B4-BE49-F238E27FC236}">
                      <a16:creationId xmlns:a16="http://schemas.microsoft.com/office/drawing/2014/main" id="{6E526696-2031-5E40-965F-6949CDCC138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54182" y="3325115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63" name="Group 8">
                    <a:extLst>
                      <a:ext uri="{FF2B5EF4-FFF2-40B4-BE49-F238E27FC236}">
                        <a16:creationId xmlns:a16="http://schemas.microsoft.com/office/drawing/2014/main" id="{D7831CC8-87A3-3147-BBB8-DA0512EA852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69" name="Rectangle 22">
                      <a:extLst>
                        <a:ext uri="{FF2B5EF4-FFF2-40B4-BE49-F238E27FC236}">
                          <a16:creationId xmlns:a16="http://schemas.microsoft.com/office/drawing/2014/main" id="{60F06829-0E59-8D41-B0B4-35F204EC9BC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0" name="Rectangle 23">
                      <a:extLst>
                        <a:ext uri="{FF2B5EF4-FFF2-40B4-BE49-F238E27FC236}">
                          <a16:creationId xmlns:a16="http://schemas.microsoft.com/office/drawing/2014/main" id="{D759B000-8E88-D847-BA4D-0FC696AF718C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1" name="Rectangle 24">
                      <a:extLst>
                        <a:ext uri="{FF2B5EF4-FFF2-40B4-BE49-F238E27FC236}">
                          <a16:creationId xmlns:a16="http://schemas.microsoft.com/office/drawing/2014/main" id="{ECA01673-E56A-874E-ACDF-127CCF23CA1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2" name="Rectangle 25">
                      <a:extLst>
                        <a:ext uri="{FF2B5EF4-FFF2-40B4-BE49-F238E27FC236}">
                          <a16:creationId xmlns:a16="http://schemas.microsoft.com/office/drawing/2014/main" id="{C2ADDDDC-CC4C-E446-A956-6B63BF4603C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64" name="Group 9">
                    <a:extLst>
                      <a:ext uri="{FF2B5EF4-FFF2-40B4-BE49-F238E27FC236}">
                        <a16:creationId xmlns:a16="http://schemas.microsoft.com/office/drawing/2014/main" id="{37AC2DBF-D47D-0E42-B33E-348D0E69C7D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65" name="Rectangle 18">
                      <a:extLst>
                        <a:ext uri="{FF2B5EF4-FFF2-40B4-BE49-F238E27FC236}">
                          <a16:creationId xmlns:a16="http://schemas.microsoft.com/office/drawing/2014/main" id="{51B2E9B8-800E-2D4A-A0A1-09A364B36A8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6" name="Rectangle 19">
                      <a:extLst>
                        <a:ext uri="{FF2B5EF4-FFF2-40B4-BE49-F238E27FC236}">
                          <a16:creationId xmlns:a16="http://schemas.microsoft.com/office/drawing/2014/main" id="{C0D67CBB-4BA5-1D4B-BB3D-871613594C6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7" name="Rectangle 20">
                      <a:extLst>
                        <a:ext uri="{FF2B5EF4-FFF2-40B4-BE49-F238E27FC236}">
                          <a16:creationId xmlns:a16="http://schemas.microsoft.com/office/drawing/2014/main" id="{644ED38B-103E-5447-AD9B-4918B647D897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8" name="Rectangle 21">
                      <a:extLst>
                        <a:ext uri="{FF2B5EF4-FFF2-40B4-BE49-F238E27FC236}">
                          <a16:creationId xmlns:a16="http://schemas.microsoft.com/office/drawing/2014/main" id="{AEB508B1-8A8C-844A-816F-759090847BB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grpSp>
            <p:nvGrpSpPr>
              <p:cNvPr id="138" name="Group 49">
                <a:extLst>
                  <a:ext uri="{FF2B5EF4-FFF2-40B4-BE49-F238E27FC236}">
                    <a16:creationId xmlns:a16="http://schemas.microsoft.com/office/drawing/2014/main" id="{1F11483D-29FC-544A-8760-06E3D0AB2FF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9455" y="3849829"/>
                <a:ext cx="1477818" cy="2678548"/>
                <a:chOff x="2433782" y="3512702"/>
                <a:chExt cx="1477818" cy="2678548"/>
              </a:xfrm>
            </p:grpSpPr>
            <p:grpSp>
              <p:nvGrpSpPr>
                <p:cNvPr id="139" name="Group 26">
                  <a:extLst>
                    <a:ext uri="{FF2B5EF4-FFF2-40B4-BE49-F238E27FC236}">
                      <a16:creationId xmlns:a16="http://schemas.microsoft.com/office/drawing/2014/main" id="{C3D4985C-D861-7846-86AB-1BE1016B15F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33782" y="3512702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51" name="Group 8">
                    <a:extLst>
                      <a:ext uri="{FF2B5EF4-FFF2-40B4-BE49-F238E27FC236}">
                        <a16:creationId xmlns:a16="http://schemas.microsoft.com/office/drawing/2014/main" id="{8A3DBAF6-90C7-D340-9EE5-F21761D4E2F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57" name="Rectangle 33">
                      <a:extLst>
                        <a:ext uri="{FF2B5EF4-FFF2-40B4-BE49-F238E27FC236}">
                          <a16:creationId xmlns:a16="http://schemas.microsoft.com/office/drawing/2014/main" id="{01CF6738-7E49-224C-AC2C-1998F3B4EB7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8" name="Rectangle 34">
                      <a:extLst>
                        <a:ext uri="{FF2B5EF4-FFF2-40B4-BE49-F238E27FC236}">
                          <a16:creationId xmlns:a16="http://schemas.microsoft.com/office/drawing/2014/main" id="{79416FEB-23D9-B847-8D17-1DE3EE87F5B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9" name="Rectangle 35">
                      <a:extLst>
                        <a:ext uri="{FF2B5EF4-FFF2-40B4-BE49-F238E27FC236}">
                          <a16:creationId xmlns:a16="http://schemas.microsoft.com/office/drawing/2014/main" id="{7EBC83D1-56C9-8A42-97FA-02079DC4B6F0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0" name="Rectangle 36">
                      <a:extLst>
                        <a:ext uri="{FF2B5EF4-FFF2-40B4-BE49-F238E27FC236}">
                          <a16:creationId xmlns:a16="http://schemas.microsoft.com/office/drawing/2014/main" id="{C8CD20F2-A8F6-C14A-A3D1-DD16735E0BE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52" name="Group 9">
                    <a:extLst>
                      <a:ext uri="{FF2B5EF4-FFF2-40B4-BE49-F238E27FC236}">
                        <a16:creationId xmlns:a16="http://schemas.microsoft.com/office/drawing/2014/main" id="{EB715068-CF8F-9349-B220-2848E0B97C6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53" name="Rectangle 29">
                      <a:extLst>
                        <a:ext uri="{FF2B5EF4-FFF2-40B4-BE49-F238E27FC236}">
                          <a16:creationId xmlns:a16="http://schemas.microsoft.com/office/drawing/2014/main" id="{6110C354-C7C1-7D4A-95EE-D3E8B7C473EB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4" name="Rectangle 30">
                      <a:extLst>
                        <a:ext uri="{FF2B5EF4-FFF2-40B4-BE49-F238E27FC236}">
                          <a16:creationId xmlns:a16="http://schemas.microsoft.com/office/drawing/2014/main" id="{45DA7AF7-CB05-7144-A197-6D07A989BF7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5" name="Rectangle 31">
                      <a:extLst>
                        <a:ext uri="{FF2B5EF4-FFF2-40B4-BE49-F238E27FC236}">
                          <a16:creationId xmlns:a16="http://schemas.microsoft.com/office/drawing/2014/main" id="{804877AA-7F15-9B4D-9738-1C01587B6D0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6" name="Rectangle 32">
                      <a:extLst>
                        <a:ext uri="{FF2B5EF4-FFF2-40B4-BE49-F238E27FC236}">
                          <a16:creationId xmlns:a16="http://schemas.microsoft.com/office/drawing/2014/main" id="{B443B9B7-4B3C-0141-83C4-AE2C1E5A2BD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140" name="Group 37">
                  <a:extLst>
                    <a:ext uri="{FF2B5EF4-FFF2-40B4-BE49-F238E27FC236}">
                      <a16:creationId xmlns:a16="http://schemas.microsoft.com/office/drawing/2014/main" id="{71BECA7B-3685-6F47-8016-79CA1071370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33782" y="4851976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41" name="Group 8">
                    <a:extLst>
                      <a:ext uri="{FF2B5EF4-FFF2-40B4-BE49-F238E27FC236}">
                        <a16:creationId xmlns:a16="http://schemas.microsoft.com/office/drawing/2014/main" id="{DE060E91-9E6C-6C44-9385-6A9ADD66E66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47" name="Rectangle 44">
                      <a:extLst>
                        <a:ext uri="{FF2B5EF4-FFF2-40B4-BE49-F238E27FC236}">
                          <a16:creationId xmlns:a16="http://schemas.microsoft.com/office/drawing/2014/main" id="{B638358B-51D4-BB49-B9B0-0F770590187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8" name="Rectangle 45">
                      <a:extLst>
                        <a:ext uri="{FF2B5EF4-FFF2-40B4-BE49-F238E27FC236}">
                          <a16:creationId xmlns:a16="http://schemas.microsoft.com/office/drawing/2014/main" id="{8884AAA6-E724-8F44-A100-22AA7FA1EEA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9" name="Rectangle 46">
                      <a:extLst>
                        <a:ext uri="{FF2B5EF4-FFF2-40B4-BE49-F238E27FC236}">
                          <a16:creationId xmlns:a16="http://schemas.microsoft.com/office/drawing/2014/main" id="{54A1E6EA-5B7C-0143-86EA-55E7FD179F0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0" name="Rectangle 47">
                      <a:extLst>
                        <a:ext uri="{FF2B5EF4-FFF2-40B4-BE49-F238E27FC236}">
                          <a16:creationId xmlns:a16="http://schemas.microsoft.com/office/drawing/2014/main" id="{5456334E-D81E-3E4C-8EF2-2EED8432763F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42" name="Group 9">
                    <a:extLst>
                      <a:ext uri="{FF2B5EF4-FFF2-40B4-BE49-F238E27FC236}">
                        <a16:creationId xmlns:a16="http://schemas.microsoft.com/office/drawing/2014/main" id="{8CE58197-420A-554C-800D-F4ABDBAA8AA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43" name="Rectangle 40">
                      <a:extLst>
                        <a:ext uri="{FF2B5EF4-FFF2-40B4-BE49-F238E27FC236}">
                          <a16:creationId xmlns:a16="http://schemas.microsoft.com/office/drawing/2014/main" id="{B00A19B9-1E3B-2846-880C-8847C82DD32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4" name="Rectangle 41">
                      <a:extLst>
                        <a:ext uri="{FF2B5EF4-FFF2-40B4-BE49-F238E27FC236}">
                          <a16:creationId xmlns:a16="http://schemas.microsoft.com/office/drawing/2014/main" id="{06E46D71-7074-3940-91E9-12E75279ED1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5" name="Rectangle 42">
                      <a:extLst>
                        <a:ext uri="{FF2B5EF4-FFF2-40B4-BE49-F238E27FC236}">
                          <a16:creationId xmlns:a16="http://schemas.microsoft.com/office/drawing/2014/main" id="{5DEB8C75-78BE-5042-92C0-A5417794C8E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6" name="Rectangle 43">
                      <a:extLst>
                        <a:ext uri="{FF2B5EF4-FFF2-40B4-BE49-F238E27FC236}">
                          <a16:creationId xmlns:a16="http://schemas.microsoft.com/office/drawing/2014/main" id="{4103A5D7-2F62-184E-9C56-0862BD30F7EF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A05F74B0-129C-4149-8337-6232B1CDBC19}"/>
                </a:ext>
              </a:extLst>
            </p:cNvPr>
            <p:cNvSpPr txBox="1"/>
            <p:nvPr/>
          </p:nvSpPr>
          <p:spPr>
            <a:xfrm>
              <a:off x="465753" y="95316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00000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284E96E6-3716-EB40-A3CB-88AE712D22D0}"/>
                </a:ext>
              </a:extLst>
            </p:cNvPr>
            <p:cNvSpPr txBox="1"/>
            <p:nvPr/>
          </p:nvSpPr>
          <p:spPr>
            <a:xfrm>
              <a:off x="456194" y="110556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00001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F44C3AEE-9FD3-4B4C-9787-607304E720F4}"/>
                </a:ext>
              </a:extLst>
            </p:cNvPr>
            <p:cNvSpPr txBox="1"/>
            <p:nvPr/>
          </p:nvSpPr>
          <p:spPr>
            <a:xfrm>
              <a:off x="457200" y="129242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00010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210A3255-A4C9-A64F-95BF-97ECD9B383B4}"/>
                </a:ext>
              </a:extLst>
            </p:cNvPr>
            <p:cNvSpPr txBox="1"/>
            <p:nvPr/>
          </p:nvSpPr>
          <p:spPr>
            <a:xfrm>
              <a:off x="457200" y="1444823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00011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F6918F0A-64A9-0D4E-B9C8-9BC40B768032}"/>
                </a:ext>
              </a:extLst>
            </p:cNvPr>
            <p:cNvSpPr txBox="1"/>
            <p:nvPr/>
          </p:nvSpPr>
          <p:spPr>
            <a:xfrm>
              <a:off x="456194" y="16002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00100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274B0E5-C72C-1243-8ABE-FE83DACEDDCB}"/>
                </a:ext>
              </a:extLst>
            </p:cNvPr>
            <p:cNvSpPr txBox="1"/>
            <p:nvPr/>
          </p:nvSpPr>
          <p:spPr>
            <a:xfrm>
              <a:off x="457200" y="17526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00101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98711978-F40B-6A46-ABE4-625A6314A739}"/>
                </a:ext>
              </a:extLst>
            </p:cNvPr>
            <p:cNvSpPr txBox="1"/>
            <p:nvPr/>
          </p:nvSpPr>
          <p:spPr>
            <a:xfrm>
              <a:off x="457200" y="1978223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00110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12FF001D-46EE-D04F-9857-D057EEB4DFAC}"/>
                </a:ext>
              </a:extLst>
            </p:cNvPr>
            <p:cNvSpPr txBox="1"/>
            <p:nvPr/>
          </p:nvSpPr>
          <p:spPr>
            <a:xfrm>
              <a:off x="457200" y="213360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00111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0F6D84AB-671A-9D40-AC99-2C9A945BB708}"/>
                </a:ext>
              </a:extLst>
            </p:cNvPr>
            <p:cNvSpPr txBox="1"/>
            <p:nvPr/>
          </p:nvSpPr>
          <p:spPr>
            <a:xfrm>
              <a:off x="456194" y="22860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01000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1B1DBAFB-6603-9142-AD8A-9741A3B84730}"/>
                </a:ext>
              </a:extLst>
            </p:cNvPr>
            <p:cNvSpPr txBox="1"/>
            <p:nvPr/>
          </p:nvSpPr>
          <p:spPr>
            <a:xfrm>
              <a:off x="446635" y="24384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01001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51D56335-2522-614E-AC52-0D0B350668F4}"/>
                </a:ext>
              </a:extLst>
            </p:cNvPr>
            <p:cNvSpPr txBox="1"/>
            <p:nvPr/>
          </p:nvSpPr>
          <p:spPr>
            <a:xfrm>
              <a:off x="447641" y="262526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01010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4054E8E-F639-454C-B0DF-9BE4046FC009}"/>
                </a:ext>
              </a:extLst>
            </p:cNvPr>
            <p:cNvSpPr txBox="1"/>
            <p:nvPr/>
          </p:nvSpPr>
          <p:spPr>
            <a:xfrm>
              <a:off x="447641" y="2777660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01011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02DB3524-354A-8E44-AEDF-97F1FDECEE28}"/>
                </a:ext>
              </a:extLst>
            </p:cNvPr>
            <p:cNvSpPr txBox="1"/>
            <p:nvPr/>
          </p:nvSpPr>
          <p:spPr>
            <a:xfrm>
              <a:off x="446635" y="2933037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01100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53EC68-2274-7342-AD19-26651CDED98F}"/>
                </a:ext>
              </a:extLst>
            </p:cNvPr>
            <p:cNvSpPr txBox="1"/>
            <p:nvPr/>
          </p:nvSpPr>
          <p:spPr>
            <a:xfrm>
              <a:off x="447641" y="3085437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01101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9BF35D04-7A91-C04E-AA47-966E61DF25D0}"/>
                </a:ext>
              </a:extLst>
            </p:cNvPr>
            <p:cNvSpPr txBox="1"/>
            <p:nvPr/>
          </p:nvSpPr>
          <p:spPr>
            <a:xfrm>
              <a:off x="447641" y="331106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01110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BE48E1F1-334C-4144-B361-FB4C5F954D52}"/>
                </a:ext>
              </a:extLst>
            </p:cNvPr>
            <p:cNvSpPr txBox="1"/>
            <p:nvPr/>
          </p:nvSpPr>
          <p:spPr>
            <a:xfrm>
              <a:off x="447641" y="3466437"/>
              <a:ext cx="10035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01111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00D68F64-542E-1C40-AA68-F4BB1C92CD34}"/>
                </a:ext>
              </a:extLst>
            </p:cNvPr>
            <p:cNvSpPr txBox="1"/>
            <p:nvPr/>
          </p:nvSpPr>
          <p:spPr>
            <a:xfrm>
              <a:off x="456194" y="361718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10000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3B236FB6-34EA-074F-ABA7-98376BAC83F4}"/>
                </a:ext>
              </a:extLst>
            </p:cNvPr>
            <p:cNvSpPr txBox="1"/>
            <p:nvPr/>
          </p:nvSpPr>
          <p:spPr>
            <a:xfrm>
              <a:off x="446635" y="376958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10001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ED46FD18-C0C3-4F44-8575-0F3FC3397436}"/>
                </a:ext>
              </a:extLst>
            </p:cNvPr>
            <p:cNvSpPr txBox="1"/>
            <p:nvPr/>
          </p:nvSpPr>
          <p:spPr>
            <a:xfrm>
              <a:off x="447641" y="395644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10010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E2D854E6-F014-A84D-AD11-7CDF7DF90C97}"/>
                </a:ext>
              </a:extLst>
            </p:cNvPr>
            <p:cNvSpPr txBox="1"/>
            <p:nvPr/>
          </p:nvSpPr>
          <p:spPr>
            <a:xfrm>
              <a:off x="447641" y="41088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10011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1DFD8279-B8FB-BB45-A3C0-0DF959FEDE15}"/>
                </a:ext>
              </a:extLst>
            </p:cNvPr>
            <p:cNvSpPr txBox="1"/>
            <p:nvPr/>
          </p:nvSpPr>
          <p:spPr>
            <a:xfrm>
              <a:off x="446635" y="426422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10100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4E2B34C6-8B11-DF43-90C0-4A8511B6A6E7}"/>
                </a:ext>
              </a:extLst>
            </p:cNvPr>
            <p:cNvSpPr txBox="1"/>
            <p:nvPr/>
          </p:nvSpPr>
          <p:spPr>
            <a:xfrm>
              <a:off x="462334" y="445774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10101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EA9B67FA-3866-2347-B3D0-F5CED55ED58C}"/>
                </a:ext>
              </a:extLst>
            </p:cNvPr>
            <p:cNvSpPr txBox="1"/>
            <p:nvPr/>
          </p:nvSpPr>
          <p:spPr>
            <a:xfrm>
              <a:off x="447641" y="46422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10110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AD77E8CE-4231-5A41-A40B-6B8B7948AB59}"/>
                </a:ext>
              </a:extLst>
            </p:cNvPr>
            <p:cNvSpPr txBox="1"/>
            <p:nvPr/>
          </p:nvSpPr>
          <p:spPr>
            <a:xfrm>
              <a:off x="447641" y="4797623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10111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4AF86FF4-58CA-184F-AB96-372D3C41CD7B}"/>
                </a:ext>
              </a:extLst>
            </p:cNvPr>
            <p:cNvSpPr txBox="1"/>
            <p:nvPr/>
          </p:nvSpPr>
          <p:spPr>
            <a:xfrm>
              <a:off x="456194" y="498878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11000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678A2264-0F5E-F44B-882E-1E3BB70B4164}"/>
                </a:ext>
              </a:extLst>
            </p:cNvPr>
            <p:cNvSpPr txBox="1"/>
            <p:nvPr/>
          </p:nvSpPr>
          <p:spPr>
            <a:xfrm>
              <a:off x="446635" y="514118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11001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32F56E00-AC53-1D46-8828-160CA836C030}"/>
                </a:ext>
              </a:extLst>
            </p:cNvPr>
            <p:cNvSpPr txBox="1"/>
            <p:nvPr/>
          </p:nvSpPr>
          <p:spPr>
            <a:xfrm>
              <a:off x="447641" y="53280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11010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5E57A6E8-0D7F-EB41-B4EF-1B13FDE1F5DD}"/>
                </a:ext>
              </a:extLst>
            </p:cNvPr>
            <p:cNvSpPr txBox="1"/>
            <p:nvPr/>
          </p:nvSpPr>
          <p:spPr>
            <a:xfrm>
              <a:off x="447641" y="5480446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11011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AA1E8387-2F39-8242-833E-E7E064BB8800}"/>
                </a:ext>
              </a:extLst>
            </p:cNvPr>
            <p:cNvSpPr txBox="1"/>
            <p:nvPr/>
          </p:nvSpPr>
          <p:spPr>
            <a:xfrm>
              <a:off x="446635" y="5635823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11100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CFE3794-17FF-B947-8FD5-16A3DF2F3947}"/>
                </a:ext>
              </a:extLst>
            </p:cNvPr>
            <p:cNvSpPr txBox="1"/>
            <p:nvPr/>
          </p:nvSpPr>
          <p:spPr>
            <a:xfrm>
              <a:off x="447641" y="579120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11101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F73EA9FD-8B15-8C43-ACDB-17C07A0FE7EB}"/>
                </a:ext>
              </a:extLst>
            </p:cNvPr>
            <p:cNvSpPr txBox="1"/>
            <p:nvPr/>
          </p:nvSpPr>
          <p:spPr>
            <a:xfrm>
              <a:off x="461045" y="5973598"/>
              <a:ext cx="10035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11110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8359A5B-F579-B944-9EF8-BD7C001C051A}"/>
                </a:ext>
              </a:extLst>
            </p:cNvPr>
            <p:cNvSpPr txBox="1"/>
            <p:nvPr/>
          </p:nvSpPr>
          <p:spPr>
            <a:xfrm>
              <a:off x="447641" y="6169223"/>
              <a:ext cx="9927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11111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F3FFB78-F746-4944-A973-5251F432B9F6}"/>
              </a:ext>
            </a:extLst>
          </p:cNvPr>
          <p:cNvSpPr txBox="1"/>
          <p:nvPr/>
        </p:nvSpPr>
        <p:spPr>
          <a:xfrm>
            <a:off x="229717" y="6396335"/>
            <a:ext cx="17086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alibri" pitchFamily="34" charset="0"/>
              </a:rPr>
              <a:t>Main Memory</a:t>
            </a:r>
          </a:p>
        </p:txBody>
      </p:sp>
      <p:sp>
        <p:nvSpPr>
          <p:cNvPr id="204801" name="Title 1">
            <a:extLst>
              <a:ext uri="{FF2B5EF4-FFF2-40B4-BE49-F238E27FC236}">
                <a16:creationId xmlns:a16="http://schemas.microsoft.com/office/drawing/2014/main" id="{860370AF-2CB3-E642-A5BC-C64AB6598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138" y="51432"/>
            <a:ext cx="7591425" cy="762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sz="3200" dirty="0">
                <a:solidFill>
                  <a:srgbClr val="FF0000"/>
                </a:solidFill>
              </a:rPr>
              <a:t>Set Associative Cache: 4-way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6B6621C-C172-EB4C-8414-E12BEDF4861B}"/>
              </a:ext>
            </a:extLst>
          </p:cNvPr>
          <p:cNvGrpSpPr/>
          <p:nvPr/>
        </p:nvGrpSpPr>
        <p:grpSpPr>
          <a:xfrm>
            <a:off x="5580112" y="2034977"/>
            <a:ext cx="1721017" cy="774497"/>
            <a:chOff x="5292080" y="1320268"/>
            <a:chExt cx="3403659" cy="80761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6641062-CD66-3C4B-AA27-0778CB958CE2}"/>
                </a:ext>
              </a:extLst>
            </p:cNvPr>
            <p:cNvGrpSpPr/>
            <p:nvPr/>
          </p:nvGrpSpPr>
          <p:grpSpPr>
            <a:xfrm>
              <a:off x="5292080" y="1762232"/>
              <a:ext cx="1681355" cy="365651"/>
              <a:chOff x="4872024" y="2104881"/>
              <a:chExt cx="1860216" cy="392530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58A9E4-5F99-FF4E-BC00-4177380A6350}"/>
                  </a:ext>
                </a:extLst>
              </p:cNvPr>
              <p:cNvSpPr/>
              <p:nvPr/>
            </p:nvSpPr>
            <p:spPr bwMode="auto">
              <a:xfrm>
                <a:off x="4872024" y="2104881"/>
                <a:ext cx="1860216" cy="39253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1F9D2B92-5F3E-AF4F-9AB5-3A1CDF0CDAE3}"/>
                  </a:ext>
                </a:extLst>
              </p:cNvPr>
              <p:cNvSpPr/>
              <p:nvPr/>
            </p:nvSpPr>
            <p:spPr bwMode="auto">
              <a:xfrm>
                <a:off x="5596257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6113D99E-B998-8348-9AA4-47A6F0B9ED8F}"/>
                  </a:ext>
                </a:extLst>
              </p:cNvPr>
              <p:cNvSpPr/>
              <p:nvPr/>
            </p:nvSpPr>
            <p:spPr bwMode="auto">
              <a:xfrm>
                <a:off x="5728031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FDB04D35-A8F9-A64B-A02D-8F6ED7DE0D33}"/>
                  </a:ext>
                </a:extLst>
              </p:cNvPr>
              <p:cNvSpPr/>
              <p:nvPr/>
            </p:nvSpPr>
            <p:spPr bwMode="auto">
              <a:xfrm>
                <a:off x="5854096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BB975F6B-10D8-BA4B-B100-A3151F276817}"/>
                  </a:ext>
                </a:extLst>
              </p:cNvPr>
              <p:cNvSpPr/>
              <p:nvPr/>
            </p:nvSpPr>
            <p:spPr bwMode="auto">
              <a:xfrm>
                <a:off x="6541495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A84D570B-65C6-BA43-AFC3-301231229E31}"/>
                  </a:ext>
                </a:extLst>
              </p:cNvPr>
              <p:cNvSpPr/>
              <p:nvPr/>
            </p:nvSpPr>
            <p:spPr bwMode="auto">
              <a:xfrm>
                <a:off x="5159955" y="2188994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CAAE2A7B-66DA-0043-B598-9035A924C923}"/>
                  </a:ext>
                </a:extLst>
              </p:cNvPr>
              <p:cNvSpPr/>
              <p:nvPr/>
            </p:nvSpPr>
            <p:spPr bwMode="auto">
              <a:xfrm>
                <a:off x="4933242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7B114BE1-D8E6-8B48-A709-795EF6441EA3}"/>
                  </a:ext>
                </a:extLst>
              </p:cNvPr>
              <p:cNvSpPr/>
              <p:nvPr/>
            </p:nvSpPr>
            <p:spPr bwMode="auto">
              <a:xfrm>
                <a:off x="5986219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FDDBC1F3-8984-6541-8CB8-60F021B04E19}"/>
                  </a:ext>
                </a:extLst>
              </p:cNvPr>
              <p:cNvSpPr/>
              <p:nvPr/>
            </p:nvSpPr>
            <p:spPr bwMode="auto">
              <a:xfrm>
                <a:off x="6400732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B0C24F32-5C41-E747-9A31-72AAE38735F5}"/>
                  </a:ext>
                </a:extLst>
              </p:cNvPr>
              <p:cNvSpPr/>
              <p:nvPr/>
            </p:nvSpPr>
            <p:spPr bwMode="auto">
              <a:xfrm>
                <a:off x="6259621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611C0E10-0021-3A4F-8C84-3D8F46633227}"/>
                  </a:ext>
                </a:extLst>
              </p:cNvPr>
              <p:cNvSpPr/>
              <p:nvPr/>
            </p:nvSpPr>
            <p:spPr bwMode="auto">
              <a:xfrm>
                <a:off x="6118509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10002D8-056D-1445-89D3-5F09F7113370}"/>
                </a:ext>
              </a:extLst>
            </p:cNvPr>
            <p:cNvGrpSpPr/>
            <p:nvPr/>
          </p:nvGrpSpPr>
          <p:grpSpPr>
            <a:xfrm>
              <a:off x="5293316" y="1320268"/>
              <a:ext cx="1681355" cy="365651"/>
              <a:chOff x="4860032" y="1600200"/>
              <a:chExt cx="1860216" cy="392530"/>
            </a:xfrm>
          </p:grpSpPr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0F312448-837E-ED4D-BE57-80472FD9E068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0F55C844-B79C-2744-BC21-FB8110A78A57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26DE5A6B-E6C2-1B49-9A06-B7E1E8A3725F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CD74FA3E-38E4-7D4F-BE35-71FBB470EC45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447DFE79-3AAF-074E-BDA5-4A460AF45A30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228ED41D-DE13-D143-B8BF-D197B8C9C66E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A2C84335-6B1C-6841-AB77-15E8EE08FE32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153BCA10-A6EF-B84A-8E3F-7A5E3BD93FF8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C334AD4C-8326-A449-8F03-7C8F35805487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FEC032C-128C-0047-9BCC-CF2E3E45A01B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DE450020-0FBE-4B41-825F-6BEB9CEC39E6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305" name="Group 304">
              <a:extLst>
                <a:ext uri="{FF2B5EF4-FFF2-40B4-BE49-F238E27FC236}">
                  <a16:creationId xmlns:a16="http://schemas.microsoft.com/office/drawing/2014/main" id="{F42460F0-DE04-5A43-ADE7-1161A38747A7}"/>
                </a:ext>
              </a:extLst>
            </p:cNvPr>
            <p:cNvGrpSpPr/>
            <p:nvPr/>
          </p:nvGrpSpPr>
          <p:grpSpPr>
            <a:xfrm>
              <a:off x="7014384" y="1320268"/>
              <a:ext cx="1681355" cy="365651"/>
              <a:chOff x="4860032" y="1600200"/>
              <a:chExt cx="1860216" cy="392530"/>
            </a:xfrm>
          </p:grpSpPr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4B4AB1CA-8AB7-B847-A5D8-1475BC8037FD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47DD8C63-D658-A246-BB6F-50BD9C665E09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308" name="Rectangle 307">
                <a:extLst>
                  <a:ext uri="{FF2B5EF4-FFF2-40B4-BE49-F238E27FC236}">
                    <a16:creationId xmlns:a16="http://schemas.microsoft.com/office/drawing/2014/main" id="{A66A776F-484B-8946-A1E1-C757B23F91EF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F21A30C4-2934-FF42-8980-FE7DB168D9A7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C425957F-FB88-A24E-B7A1-81F3172D8C0F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DEEBAE6B-36B1-CF47-88AB-AE962B187846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3E285D53-B773-604B-9BBF-FDE0AE90092E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667E440E-650E-B347-A576-B9708D0E2799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15D1AF30-ABFD-C444-A871-22B61D41FD63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9945EB89-7B8F-1B4B-AA1A-D7B9803CA4AD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1D5EFD32-802C-F34B-A177-D52756D6B815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317" name="Group 316">
              <a:extLst>
                <a:ext uri="{FF2B5EF4-FFF2-40B4-BE49-F238E27FC236}">
                  <a16:creationId xmlns:a16="http://schemas.microsoft.com/office/drawing/2014/main" id="{CCB73AA9-090F-D442-BC4B-E710F4054716}"/>
                </a:ext>
              </a:extLst>
            </p:cNvPr>
            <p:cNvGrpSpPr/>
            <p:nvPr/>
          </p:nvGrpSpPr>
          <p:grpSpPr>
            <a:xfrm>
              <a:off x="7000709" y="1759748"/>
              <a:ext cx="1681355" cy="365651"/>
              <a:chOff x="4872024" y="2104881"/>
              <a:chExt cx="1860216" cy="392530"/>
            </a:xfrm>
          </p:grpSpPr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EBEDF7E1-5597-B643-A7AB-1C5484F3026B}"/>
                  </a:ext>
                </a:extLst>
              </p:cNvPr>
              <p:cNvSpPr/>
              <p:nvPr/>
            </p:nvSpPr>
            <p:spPr bwMode="auto">
              <a:xfrm>
                <a:off x="4872024" y="2104881"/>
                <a:ext cx="1860216" cy="39253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319" name="Rectangle 318">
                <a:extLst>
                  <a:ext uri="{FF2B5EF4-FFF2-40B4-BE49-F238E27FC236}">
                    <a16:creationId xmlns:a16="http://schemas.microsoft.com/office/drawing/2014/main" id="{1655A913-AF19-4B44-8886-19735A49F5A7}"/>
                  </a:ext>
                </a:extLst>
              </p:cNvPr>
              <p:cNvSpPr/>
              <p:nvPr/>
            </p:nvSpPr>
            <p:spPr bwMode="auto">
              <a:xfrm>
                <a:off x="5596257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320" name="Rectangle 319">
                <a:extLst>
                  <a:ext uri="{FF2B5EF4-FFF2-40B4-BE49-F238E27FC236}">
                    <a16:creationId xmlns:a16="http://schemas.microsoft.com/office/drawing/2014/main" id="{145799B0-82FF-004E-B7EF-CD8593535C60}"/>
                  </a:ext>
                </a:extLst>
              </p:cNvPr>
              <p:cNvSpPr/>
              <p:nvPr/>
            </p:nvSpPr>
            <p:spPr bwMode="auto">
              <a:xfrm>
                <a:off x="5728031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1C8F9C0A-00EE-AB4D-AF82-B0FB49C4248E}"/>
                  </a:ext>
                </a:extLst>
              </p:cNvPr>
              <p:cNvSpPr/>
              <p:nvPr/>
            </p:nvSpPr>
            <p:spPr bwMode="auto">
              <a:xfrm>
                <a:off x="5854096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AA60A1BB-9892-7847-88BA-15D8C7C8618A}"/>
                  </a:ext>
                </a:extLst>
              </p:cNvPr>
              <p:cNvSpPr/>
              <p:nvPr/>
            </p:nvSpPr>
            <p:spPr bwMode="auto">
              <a:xfrm>
                <a:off x="6541495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563E731E-8F61-094B-B3DC-70C7FE651C36}"/>
                  </a:ext>
                </a:extLst>
              </p:cNvPr>
              <p:cNvSpPr/>
              <p:nvPr/>
            </p:nvSpPr>
            <p:spPr bwMode="auto">
              <a:xfrm>
                <a:off x="5159955" y="2188994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324" name="Rectangle 323">
                <a:extLst>
                  <a:ext uri="{FF2B5EF4-FFF2-40B4-BE49-F238E27FC236}">
                    <a16:creationId xmlns:a16="http://schemas.microsoft.com/office/drawing/2014/main" id="{CD95C5D4-59BE-7F46-B8BD-F7FB8D991342}"/>
                  </a:ext>
                </a:extLst>
              </p:cNvPr>
              <p:cNvSpPr/>
              <p:nvPr/>
            </p:nvSpPr>
            <p:spPr bwMode="auto">
              <a:xfrm>
                <a:off x="4933242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325" name="Rectangle 324">
                <a:extLst>
                  <a:ext uri="{FF2B5EF4-FFF2-40B4-BE49-F238E27FC236}">
                    <a16:creationId xmlns:a16="http://schemas.microsoft.com/office/drawing/2014/main" id="{8056404F-D3E1-0041-8546-D74CBABC137D}"/>
                  </a:ext>
                </a:extLst>
              </p:cNvPr>
              <p:cNvSpPr/>
              <p:nvPr/>
            </p:nvSpPr>
            <p:spPr bwMode="auto">
              <a:xfrm>
                <a:off x="5986219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326" name="Rectangle 325">
                <a:extLst>
                  <a:ext uri="{FF2B5EF4-FFF2-40B4-BE49-F238E27FC236}">
                    <a16:creationId xmlns:a16="http://schemas.microsoft.com/office/drawing/2014/main" id="{C85C6365-8DF9-FA46-83C8-9F5FAA68827A}"/>
                  </a:ext>
                </a:extLst>
              </p:cNvPr>
              <p:cNvSpPr/>
              <p:nvPr/>
            </p:nvSpPr>
            <p:spPr bwMode="auto">
              <a:xfrm>
                <a:off x="6400732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5D29706D-5F18-1A42-B21C-CB346325E656}"/>
                  </a:ext>
                </a:extLst>
              </p:cNvPr>
              <p:cNvSpPr/>
              <p:nvPr/>
            </p:nvSpPr>
            <p:spPr bwMode="auto">
              <a:xfrm>
                <a:off x="6259621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328" name="Rectangle 327">
                <a:extLst>
                  <a:ext uri="{FF2B5EF4-FFF2-40B4-BE49-F238E27FC236}">
                    <a16:creationId xmlns:a16="http://schemas.microsoft.com/office/drawing/2014/main" id="{47D72AB5-CB38-1242-81BF-37CB82D93441}"/>
                  </a:ext>
                </a:extLst>
              </p:cNvPr>
              <p:cNvSpPr/>
              <p:nvPr/>
            </p:nvSpPr>
            <p:spPr bwMode="auto">
              <a:xfrm>
                <a:off x="6118509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</p:grp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D66F775F-3E75-6947-B0F2-6BB14749DEEB}"/>
              </a:ext>
            </a:extLst>
          </p:cNvPr>
          <p:cNvGrpSpPr/>
          <p:nvPr/>
        </p:nvGrpSpPr>
        <p:grpSpPr>
          <a:xfrm>
            <a:off x="3779912" y="2035126"/>
            <a:ext cx="1721017" cy="774497"/>
            <a:chOff x="5292080" y="1320268"/>
            <a:chExt cx="3403659" cy="807615"/>
          </a:xfrm>
        </p:grpSpPr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0E44B4B3-C25D-B142-B9B1-9D6B198C6544}"/>
                </a:ext>
              </a:extLst>
            </p:cNvPr>
            <p:cNvGrpSpPr/>
            <p:nvPr/>
          </p:nvGrpSpPr>
          <p:grpSpPr>
            <a:xfrm>
              <a:off x="5292080" y="1762232"/>
              <a:ext cx="1681355" cy="365651"/>
              <a:chOff x="4872024" y="2104881"/>
              <a:chExt cx="1860216" cy="392530"/>
            </a:xfrm>
          </p:grpSpPr>
          <p:sp>
            <p:nvSpPr>
              <p:cNvPr id="369" name="Rectangle 368">
                <a:extLst>
                  <a:ext uri="{FF2B5EF4-FFF2-40B4-BE49-F238E27FC236}">
                    <a16:creationId xmlns:a16="http://schemas.microsoft.com/office/drawing/2014/main" id="{2FC77CFA-2A7D-5944-81B6-C5905DEEA098}"/>
                  </a:ext>
                </a:extLst>
              </p:cNvPr>
              <p:cNvSpPr/>
              <p:nvPr/>
            </p:nvSpPr>
            <p:spPr bwMode="auto">
              <a:xfrm>
                <a:off x="4872024" y="2104881"/>
                <a:ext cx="1860216" cy="39253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370" name="Rectangle 369">
                <a:extLst>
                  <a:ext uri="{FF2B5EF4-FFF2-40B4-BE49-F238E27FC236}">
                    <a16:creationId xmlns:a16="http://schemas.microsoft.com/office/drawing/2014/main" id="{809232ED-B7F8-A645-B7D9-67F8986AAB07}"/>
                  </a:ext>
                </a:extLst>
              </p:cNvPr>
              <p:cNvSpPr/>
              <p:nvPr/>
            </p:nvSpPr>
            <p:spPr bwMode="auto">
              <a:xfrm>
                <a:off x="5596257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371" name="Rectangle 370">
                <a:extLst>
                  <a:ext uri="{FF2B5EF4-FFF2-40B4-BE49-F238E27FC236}">
                    <a16:creationId xmlns:a16="http://schemas.microsoft.com/office/drawing/2014/main" id="{297E5186-D886-3641-96C3-BEDBEC204F96}"/>
                  </a:ext>
                </a:extLst>
              </p:cNvPr>
              <p:cNvSpPr/>
              <p:nvPr/>
            </p:nvSpPr>
            <p:spPr bwMode="auto">
              <a:xfrm>
                <a:off x="5728031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372" name="Rectangle 371">
                <a:extLst>
                  <a:ext uri="{FF2B5EF4-FFF2-40B4-BE49-F238E27FC236}">
                    <a16:creationId xmlns:a16="http://schemas.microsoft.com/office/drawing/2014/main" id="{67035AA7-19BC-8A4F-ADAF-2D8BAD61B921}"/>
                  </a:ext>
                </a:extLst>
              </p:cNvPr>
              <p:cNvSpPr/>
              <p:nvPr/>
            </p:nvSpPr>
            <p:spPr bwMode="auto">
              <a:xfrm>
                <a:off x="5854096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373" name="Rectangle 372">
                <a:extLst>
                  <a:ext uri="{FF2B5EF4-FFF2-40B4-BE49-F238E27FC236}">
                    <a16:creationId xmlns:a16="http://schemas.microsoft.com/office/drawing/2014/main" id="{DCFE5614-D431-E040-8EF6-7A8EC7921ECA}"/>
                  </a:ext>
                </a:extLst>
              </p:cNvPr>
              <p:cNvSpPr/>
              <p:nvPr/>
            </p:nvSpPr>
            <p:spPr bwMode="auto">
              <a:xfrm>
                <a:off x="6541495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374" name="Rectangle 373">
                <a:extLst>
                  <a:ext uri="{FF2B5EF4-FFF2-40B4-BE49-F238E27FC236}">
                    <a16:creationId xmlns:a16="http://schemas.microsoft.com/office/drawing/2014/main" id="{3EC7027B-3E0D-8847-B728-2E6D4322CB27}"/>
                  </a:ext>
                </a:extLst>
              </p:cNvPr>
              <p:cNvSpPr/>
              <p:nvPr/>
            </p:nvSpPr>
            <p:spPr bwMode="auto">
              <a:xfrm>
                <a:off x="5159955" y="2188994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375" name="Rectangle 374">
                <a:extLst>
                  <a:ext uri="{FF2B5EF4-FFF2-40B4-BE49-F238E27FC236}">
                    <a16:creationId xmlns:a16="http://schemas.microsoft.com/office/drawing/2014/main" id="{452949D9-5D7F-7644-AE57-EFE8BEA9A6FD}"/>
                  </a:ext>
                </a:extLst>
              </p:cNvPr>
              <p:cNvSpPr/>
              <p:nvPr/>
            </p:nvSpPr>
            <p:spPr bwMode="auto">
              <a:xfrm>
                <a:off x="4933242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376" name="Rectangle 375">
                <a:extLst>
                  <a:ext uri="{FF2B5EF4-FFF2-40B4-BE49-F238E27FC236}">
                    <a16:creationId xmlns:a16="http://schemas.microsoft.com/office/drawing/2014/main" id="{945BE068-2476-5D42-AF4C-CC7B37EE4B5E}"/>
                  </a:ext>
                </a:extLst>
              </p:cNvPr>
              <p:cNvSpPr/>
              <p:nvPr/>
            </p:nvSpPr>
            <p:spPr bwMode="auto">
              <a:xfrm>
                <a:off x="5986219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377" name="Rectangle 376">
                <a:extLst>
                  <a:ext uri="{FF2B5EF4-FFF2-40B4-BE49-F238E27FC236}">
                    <a16:creationId xmlns:a16="http://schemas.microsoft.com/office/drawing/2014/main" id="{8193FEB1-9F10-384F-A334-BB5F4B8AE76C}"/>
                  </a:ext>
                </a:extLst>
              </p:cNvPr>
              <p:cNvSpPr/>
              <p:nvPr/>
            </p:nvSpPr>
            <p:spPr bwMode="auto">
              <a:xfrm>
                <a:off x="6400732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378" name="Rectangle 377">
                <a:extLst>
                  <a:ext uri="{FF2B5EF4-FFF2-40B4-BE49-F238E27FC236}">
                    <a16:creationId xmlns:a16="http://schemas.microsoft.com/office/drawing/2014/main" id="{A6C3608E-D0A7-4149-A7FA-331356135246}"/>
                  </a:ext>
                </a:extLst>
              </p:cNvPr>
              <p:cNvSpPr/>
              <p:nvPr/>
            </p:nvSpPr>
            <p:spPr bwMode="auto">
              <a:xfrm>
                <a:off x="6259621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379" name="Rectangle 378">
                <a:extLst>
                  <a:ext uri="{FF2B5EF4-FFF2-40B4-BE49-F238E27FC236}">
                    <a16:creationId xmlns:a16="http://schemas.microsoft.com/office/drawing/2014/main" id="{B85119A0-F242-6940-932C-CC854800DB1B}"/>
                  </a:ext>
                </a:extLst>
              </p:cNvPr>
              <p:cNvSpPr/>
              <p:nvPr/>
            </p:nvSpPr>
            <p:spPr bwMode="auto">
              <a:xfrm>
                <a:off x="6118509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257" name="Group 256">
              <a:extLst>
                <a:ext uri="{FF2B5EF4-FFF2-40B4-BE49-F238E27FC236}">
                  <a16:creationId xmlns:a16="http://schemas.microsoft.com/office/drawing/2014/main" id="{C719661E-F26B-934B-ACA9-10B09783A687}"/>
                </a:ext>
              </a:extLst>
            </p:cNvPr>
            <p:cNvGrpSpPr/>
            <p:nvPr/>
          </p:nvGrpSpPr>
          <p:grpSpPr>
            <a:xfrm>
              <a:off x="5293316" y="1320268"/>
              <a:ext cx="1681355" cy="365651"/>
              <a:chOff x="4860032" y="1600200"/>
              <a:chExt cx="1860216" cy="392530"/>
            </a:xfrm>
          </p:grpSpPr>
          <p:sp>
            <p:nvSpPr>
              <p:cNvPr id="358" name="Rectangle 357">
                <a:extLst>
                  <a:ext uri="{FF2B5EF4-FFF2-40B4-BE49-F238E27FC236}">
                    <a16:creationId xmlns:a16="http://schemas.microsoft.com/office/drawing/2014/main" id="{B73EF459-19A2-3647-A3C7-23CBA7EBF061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359" name="Rectangle 358">
                <a:extLst>
                  <a:ext uri="{FF2B5EF4-FFF2-40B4-BE49-F238E27FC236}">
                    <a16:creationId xmlns:a16="http://schemas.microsoft.com/office/drawing/2014/main" id="{2D2EFFE7-5A70-FB43-97EA-5E4D95863E0B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360" name="Rectangle 359">
                <a:extLst>
                  <a:ext uri="{FF2B5EF4-FFF2-40B4-BE49-F238E27FC236}">
                    <a16:creationId xmlns:a16="http://schemas.microsoft.com/office/drawing/2014/main" id="{C74D6E51-BC0A-F347-A134-C5D3FB5675A9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361" name="Rectangle 360">
                <a:extLst>
                  <a:ext uri="{FF2B5EF4-FFF2-40B4-BE49-F238E27FC236}">
                    <a16:creationId xmlns:a16="http://schemas.microsoft.com/office/drawing/2014/main" id="{905DBEDB-9B45-6F46-B425-E14BCFEFBA4B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362" name="Rectangle 361">
                <a:extLst>
                  <a:ext uri="{FF2B5EF4-FFF2-40B4-BE49-F238E27FC236}">
                    <a16:creationId xmlns:a16="http://schemas.microsoft.com/office/drawing/2014/main" id="{F7D873FB-C74F-C84B-B991-A2EB2D620F74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363" name="Rectangle 362">
                <a:extLst>
                  <a:ext uri="{FF2B5EF4-FFF2-40B4-BE49-F238E27FC236}">
                    <a16:creationId xmlns:a16="http://schemas.microsoft.com/office/drawing/2014/main" id="{1834DF11-DD64-B74B-A183-316F30027013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364" name="Rectangle 363">
                <a:extLst>
                  <a:ext uri="{FF2B5EF4-FFF2-40B4-BE49-F238E27FC236}">
                    <a16:creationId xmlns:a16="http://schemas.microsoft.com/office/drawing/2014/main" id="{30B11810-D40C-EA4A-A26E-56E8779D424A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365" name="Rectangle 364">
                <a:extLst>
                  <a:ext uri="{FF2B5EF4-FFF2-40B4-BE49-F238E27FC236}">
                    <a16:creationId xmlns:a16="http://schemas.microsoft.com/office/drawing/2014/main" id="{9E6333CD-559C-3B42-921D-CC368D8B9351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366" name="Rectangle 365">
                <a:extLst>
                  <a:ext uri="{FF2B5EF4-FFF2-40B4-BE49-F238E27FC236}">
                    <a16:creationId xmlns:a16="http://schemas.microsoft.com/office/drawing/2014/main" id="{E011A143-7DDF-6246-9726-A58E2D9266B9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367" name="Rectangle 366">
                <a:extLst>
                  <a:ext uri="{FF2B5EF4-FFF2-40B4-BE49-F238E27FC236}">
                    <a16:creationId xmlns:a16="http://schemas.microsoft.com/office/drawing/2014/main" id="{A7C4EFE9-900F-DB45-A2A7-6801E43ED8B6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368" name="Rectangle 367">
                <a:extLst>
                  <a:ext uri="{FF2B5EF4-FFF2-40B4-BE49-F238E27FC236}">
                    <a16:creationId xmlns:a16="http://schemas.microsoft.com/office/drawing/2014/main" id="{2AF43BB2-CFCD-0F45-825A-7D22EF1635B2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284986D9-AF18-0E4F-982A-7A12B49116E5}"/>
                </a:ext>
              </a:extLst>
            </p:cNvPr>
            <p:cNvGrpSpPr/>
            <p:nvPr/>
          </p:nvGrpSpPr>
          <p:grpSpPr>
            <a:xfrm>
              <a:off x="7014384" y="1320268"/>
              <a:ext cx="1681355" cy="365651"/>
              <a:chOff x="4860032" y="1600200"/>
              <a:chExt cx="1860216" cy="392530"/>
            </a:xfrm>
          </p:grpSpPr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8FBABCC9-F53A-4340-9405-5BCB77903738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272" name="Rectangle 271">
                <a:extLst>
                  <a:ext uri="{FF2B5EF4-FFF2-40B4-BE49-F238E27FC236}">
                    <a16:creationId xmlns:a16="http://schemas.microsoft.com/office/drawing/2014/main" id="{20B002AD-5270-ED4E-BB94-BF7225F908F2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E9FE05BF-E498-FE44-81C1-EBEEF4E3E3C7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344538E9-0059-C24C-AA08-99E4B19472AC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75" name="Rectangle 274">
                <a:extLst>
                  <a:ext uri="{FF2B5EF4-FFF2-40B4-BE49-F238E27FC236}">
                    <a16:creationId xmlns:a16="http://schemas.microsoft.com/office/drawing/2014/main" id="{8111F1B4-97F0-B048-9E1F-213DF0AF0F16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id="{3A691DF8-58B3-CC4A-9AE5-DF02D20BA527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89" name="Rectangle 288">
                <a:extLst>
                  <a:ext uri="{FF2B5EF4-FFF2-40B4-BE49-F238E27FC236}">
                    <a16:creationId xmlns:a16="http://schemas.microsoft.com/office/drawing/2014/main" id="{22F07FD0-056D-724B-A4EA-B1B604E98D62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354" name="Rectangle 353">
                <a:extLst>
                  <a:ext uri="{FF2B5EF4-FFF2-40B4-BE49-F238E27FC236}">
                    <a16:creationId xmlns:a16="http://schemas.microsoft.com/office/drawing/2014/main" id="{6AA6CE78-5CDE-0E45-87F4-CD97F2F8D1C8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355" name="Rectangle 354">
                <a:extLst>
                  <a:ext uri="{FF2B5EF4-FFF2-40B4-BE49-F238E27FC236}">
                    <a16:creationId xmlns:a16="http://schemas.microsoft.com/office/drawing/2014/main" id="{3B51BBE3-E887-7941-A820-D92530D7E14D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356" name="Rectangle 355">
                <a:extLst>
                  <a:ext uri="{FF2B5EF4-FFF2-40B4-BE49-F238E27FC236}">
                    <a16:creationId xmlns:a16="http://schemas.microsoft.com/office/drawing/2014/main" id="{8B081B35-767A-C144-90DF-AE9199E532CC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357" name="Rectangle 356">
                <a:extLst>
                  <a:ext uri="{FF2B5EF4-FFF2-40B4-BE49-F238E27FC236}">
                    <a16:creationId xmlns:a16="http://schemas.microsoft.com/office/drawing/2014/main" id="{555A1A09-2D91-6A46-AC10-2003E94F8308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C9FC0BDE-FA95-B440-8C67-AB116655F84C}"/>
                </a:ext>
              </a:extLst>
            </p:cNvPr>
            <p:cNvGrpSpPr/>
            <p:nvPr/>
          </p:nvGrpSpPr>
          <p:grpSpPr>
            <a:xfrm>
              <a:off x="7000709" y="1759748"/>
              <a:ext cx="1681355" cy="365651"/>
              <a:chOff x="4872024" y="2104881"/>
              <a:chExt cx="1860216" cy="392530"/>
            </a:xfrm>
          </p:grpSpPr>
          <p:sp>
            <p:nvSpPr>
              <p:cNvPr id="260" name="Rectangle 259">
                <a:extLst>
                  <a:ext uri="{FF2B5EF4-FFF2-40B4-BE49-F238E27FC236}">
                    <a16:creationId xmlns:a16="http://schemas.microsoft.com/office/drawing/2014/main" id="{3DD655E3-F097-9F4B-B2F5-F9BF4ACCAD8B}"/>
                  </a:ext>
                </a:extLst>
              </p:cNvPr>
              <p:cNvSpPr/>
              <p:nvPr/>
            </p:nvSpPr>
            <p:spPr bwMode="auto">
              <a:xfrm>
                <a:off x="4872024" y="2104881"/>
                <a:ext cx="1860216" cy="39253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F050FFD9-6EC9-FD46-8E09-5B1F40A05865}"/>
                  </a:ext>
                </a:extLst>
              </p:cNvPr>
              <p:cNvSpPr/>
              <p:nvPr/>
            </p:nvSpPr>
            <p:spPr bwMode="auto">
              <a:xfrm>
                <a:off x="5596257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62" name="Rectangle 261">
                <a:extLst>
                  <a:ext uri="{FF2B5EF4-FFF2-40B4-BE49-F238E27FC236}">
                    <a16:creationId xmlns:a16="http://schemas.microsoft.com/office/drawing/2014/main" id="{BB5A1DBA-CF69-AB42-82BD-FD8EA2B61824}"/>
                  </a:ext>
                </a:extLst>
              </p:cNvPr>
              <p:cNvSpPr/>
              <p:nvPr/>
            </p:nvSpPr>
            <p:spPr bwMode="auto">
              <a:xfrm>
                <a:off x="5728031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BFBB2CA3-EC53-8E4C-8EBB-889F175F3DD5}"/>
                  </a:ext>
                </a:extLst>
              </p:cNvPr>
              <p:cNvSpPr/>
              <p:nvPr/>
            </p:nvSpPr>
            <p:spPr bwMode="auto">
              <a:xfrm>
                <a:off x="5854096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64" name="Rectangle 263">
                <a:extLst>
                  <a:ext uri="{FF2B5EF4-FFF2-40B4-BE49-F238E27FC236}">
                    <a16:creationId xmlns:a16="http://schemas.microsoft.com/office/drawing/2014/main" id="{A8947FB3-0C36-0B43-96D5-58C5375F596D}"/>
                  </a:ext>
                </a:extLst>
              </p:cNvPr>
              <p:cNvSpPr/>
              <p:nvPr/>
            </p:nvSpPr>
            <p:spPr bwMode="auto">
              <a:xfrm>
                <a:off x="6541495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E5C193EA-108B-7E4B-A127-5FE6ECBC35AD}"/>
                  </a:ext>
                </a:extLst>
              </p:cNvPr>
              <p:cNvSpPr/>
              <p:nvPr/>
            </p:nvSpPr>
            <p:spPr bwMode="auto">
              <a:xfrm>
                <a:off x="5159955" y="2188994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C8034495-9446-1B4C-BA41-0FBC8652806B}"/>
                  </a:ext>
                </a:extLst>
              </p:cNvPr>
              <p:cNvSpPr/>
              <p:nvPr/>
            </p:nvSpPr>
            <p:spPr bwMode="auto">
              <a:xfrm>
                <a:off x="4933242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2A45C5D0-FDFB-9E42-B384-67A01DE8D350}"/>
                  </a:ext>
                </a:extLst>
              </p:cNvPr>
              <p:cNvSpPr/>
              <p:nvPr/>
            </p:nvSpPr>
            <p:spPr bwMode="auto">
              <a:xfrm>
                <a:off x="5986219" y="2188994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C82C17F3-B226-604A-BE1B-B3C0D4B52A2B}"/>
                  </a:ext>
                </a:extLst>
              </p:cNvPr>
              <p:cNvSpPr/>
              <p:nvPr/>
            </p:nvSpPr>
            <p:spPr bwMode="auto">
              <a:xfrm>
                <a:off x="6400732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334E817C-8E26-9C4B-AB7D-F3F7E6858672}"/>
                  </a:ext>
                </a:extLst>
              </p:cNvPr>
              <p:cNvSpPr/>
              <p:nvPr/>
            </p:nvSpPr>
            <p:spPr bwMode="auto">
              <a:xfrm>
                <a:off x="6259621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47D1617C-BCB4-994A-A950-D4CA964548AC}"/>
                  </a:ext>
                </a:extLst>
              </p:cNvPr>
              <p:cNvSpPr/>
              <p:nvPr/>
            </p:nvSpPr>
            <p:spPr bwMode="auto">
              <a:xfrm>
                <a:off x="6118509" y="2188994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2C48C4D-778F-5947-9882-42065F058535}"/>
              </a:ext>
            </a:extLst>
          </p:cNvPr>
          <p:cNvSpPr txBox="1"/>
          <p:nvPr/>
        </p:nvSpPr>
        <p:spPr>
          <a:xfrm>
            <a:off x="4283968" y="3661864"/>
            <a:ext cx="16834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Index : 1 bit</a:t>
            </a:r>
          </a:p>
          <a:p>
            <a:r>
              <a:rPr lang="en-US" dirty="0">
                <a:latin typeface="Calibri" pitchFamily="34" charset="0"/>
              </a:rPr>
              <a:t>Tag: 4 bits</a:t>
            </a:r>
          </a:p>
        </p:txBody>
      </p:sp>
    </p:spTree>
    <p:extLst>
      <p:ext uri="{BB962C8B-B14F-4D97-AF65-F5344CB8AC3E}">
        <p14:creationId xmlns:p14="http://schemas.microsoft.com/office/powerpoint/2010/main" val="172812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>
          <a:xfrm>
            <a:off x="1465658" y="213122"/>
            <a:ext cx="6562725" cy="857250"/>
          </a:xfrm>
        </p:spPr>
        <p:txBody>
          <a:bodyPr/>
          <a:lstStyle/>
          <a:p>
            <a:pPr eaLnBrk="1" hangingPunct="1"/>
            <a:r>
              <a:rPr lang="en-US" sz="2400" dirty="0"/>
              <a:t>Example: Four-Way Set-Associative Cache</a:t>
            </a:r>
          </a:p>
        </p:txBody>
      </p:sp>
      <p:sp>
        <p:nvSpPr>
          <p:cNvPr id="1691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55752" y="1286167"/>
            <a:ext cx="6115050" cy="311944"/>
          </a:xfrm>
        </p:spPr>
        <p:txBody>
          <a:bodyPr rtlCol="0">
            <a:normAutofit fontScale="70000" lnSpcReduction="20000"/>
          </a:bodyPr>
          <a:lstStyle/>
          <a:p>
            <a:pPr>
              <a:defRPr/>
            </a:pPr>
            <a:r>
              <a:rPr lang="en-US" dirty="0">
                <a:ea typeface="+mn-ea"/>
                <a:cs typeface="+mn-cs"/>
              </a:rPr>
              <a:t>2</a:t>
            </a:r>
            <a:r>
              <a:rPr lang="en-US" baseline="30000" dirty="0">
                <a:ea typeface="+mn-ea"/>
                <a:cs typeface="+mn-cs"/>
              </a:rPr>
              <a:t>8</a:t>
            </a:r>
            <a:r>
              <a:rPr lang="en-US" dirty="0">
                <a:ea typeface="+mn-ea"/>
                <a:cs typeface="+mn-cs"/>
              </a:rPr>
              <a:t> = 256 sets each with four ways (each with one block)</a:t>
            </a:r>
          </a:p>
        </p:txBody>
      </p:sp>
      <p:grpSp>
        <p:nvGrpSpPr>
          <p:cNvPr id="2" name="Group 249"/>
          <p:cNvGrpSpPr>
            <a:grpSpLocks/>
          </p:cNvGrpSpPr>
          <p:nvPr/>
        </p:nvGrpSpPr>
        <p:grpSpPr bwMode="auto">
          <a:xfrm>
            <a:off x="3609976" y="1809751"/>
            <a:ext cx="2126456" cy="373856"/>
            <a:chOff x="2072" y="896"/>
            <a:chExt cx="1786" cy="314"/>
          </a:xfrm>
        </p:grpSpPr>
        <p:sp>
          <p:nvSpPr>
            <p:cNvPr id="53429" name="Line 44"/>
            <p:cNvSpPr>
              <a:spLocks noChangeShapeType="1"/>
            </p:cNvSpPr>
            <p:nvPr/>
          </p:nvSpPr>
          <p:spPr bwMode="auto">
            <a:xfrm flipV="1">
              <a:off x="3026" y="1061"/>
              <a:ext cx="3" cy="149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430" name="Line 45"/>
            <p:cNvSpPr>
              <a:spLocks noChangeShapeType="1"/>
            </p:cNvSpPr>
            <p:nvPr/>
          </p:nvSpPr>
          <p:spPr bwMode="auto">
            <a:xfrm flipV="1">
              <a:off x="3570" y="1051"/>
              <a:ext cx="1" cy="145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431" name="Freeform 46"/>
            <p:cNvSpPr>
              <a:spLocks/>
            </p:cNvSpPr>
            <p:nvPr/>
          </p:nvSpPr>
          <p:spPr bwMode="auto">
            <a:xfrm>
              <a:off x="2158" y="1059"/>
              <a:ext cx="1570" cy="151"/>
            </a:xfrm>
            <a:custGeom>
              <a:avLst/>
              <a:gdLst>
                <a:gd name="T0" fmla="*/ 0 w 1570"/>
                <a:gd name="T1" fmla="*/ 149 h 151"/>
                <a:gd name="T2" fmla="*/ 3 w 1570"/>
                <a:gd name="T3" fmla="*/ 0 h 151"/>
                <a:gd name="T4" fmla="*/ 1570 w 1570"/>
                <a:gd name="T5" fmla="*/ 0 h 151"/>
                <a:gd name="T6" fmla="*/ 1570 w 1570"/>
                <a:gd name="T7" fmla="*/ 151 h 151"/>
                <a:gd name="T8" fmla="*/ 3 w 1570"/>
                <a:gd name="T9" fmla="*/ 151 h 151"/>
                <a:gd name="T10" fmla="*/ 3 w 1570"/>
                <a:gd name="T11" fmla="*/ 151 h 15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70"/>
                <a:gd name="T19" fmla="*/ 0 h 151"/>
                <a:gd name="T20" fmla="*/ 1570 w 1570"/>
                <a:gd name="T21" fmla="*/ 151 h 15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70" h="151">
                  <a:moveTo>
                    <a:pt x="0" y="149"/>
                  </a:moveTo>
                  <a:lnTo>
                    <a:pt x="3" y="0"/>
                  </a:lnTo>
                  <a:lnTo>
                    <a:pt x="1570" y="0"/>
                  </a:lnTo>
                  <a:lnTo>
                    <a:pt x="1570" y="151"/>
                  </a:lnTo>
                  <a:lnTo>
                    <a:pt x="3" y="151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>
                <a:latin typeface="Calibri" charset="0"/>
              </a:endParaRPr>
            </a:p>
          </p:txBody>
        </p:sp>
        <p:sp>
          <p:nvSpPr>
            <p:cNvPr id="53432" name="Text Box 47"/>
            <p:cNvSpPr txBox="1">
              <a:spLocks noChangeArrowheads="1"/>
            </p:cNvSpPr>
            <p:nvPr/>
          </p:nvSpPr>
          <p:spPr bwMode="auto">
            <a:xfrm>
              <a:off x="2072" y="896"/>
              <a:ext cx="1786" cy="1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sz="750">
                  <a:latin typeface="Calibri" charset="0"/>
                </a:rPr>
                <a:t>31 30       . . .                13 12  11     . . .           2  1  0</a:t>
              </a:r>
            </a:p>
          </p:txBody>
        </p:sp>
      </p:grpSp>
      <p:sp>
        <p:nvSpPr>
          <p:cNvPr id="53253" name="Text Box 48"/>
          <p:cNvSpPr txBox="1">
            <a:spLocks noChangeArrowheads="1"/>
          </p:cNvSpPr>
          <p:nvPr/>
        </p:nvSpPr>
        <p:spPr bwMode="auto">
          <a:xfrm>
            <a:off x="5715001" y="1752601"/>
            <a:ext cx="1064419" cy="27699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Calibri" charset="0"/>
              </a:rPr>
              <a:t>Byte offset</a:t>
            </a:r>
          </a:p>
        </p:txBody>
      </p:sp>
      <p:sp>
        <p:nvSpPr>
          <p:cNvPr id="53254" name="Line 49"/>
          <p:cNvSpPr>
            <a:spLocks noChangeShapeType="1"/>
          </p:cNvSpPr>
          <p:nvPr/>
        </p:nvSpPr>
        <p:spPr bwMode="auto">
          <a:xfrm flipH="1">
            <a:off x="5507831" y="1866900"/>
            <a:ext cx="228600" cy="228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 sz="1800"/>
          </a:p>
        </p:txBody>
      </p:sp>
      <p:grpSp>
        <p:nvGrpSpPr>
          <p:cNvPr id="3" name="Group 162"/>
          <p:cNvGrpSpPr>
            <a:grpSpLocks/>
          </p:cNvGrpSpPr>
          <p:nvPr/>
        </p:nvGrpSpPr>
        <p:grpSpPr bwMode="auto">
          <a:xfrm>
            <a:off x="5976937" y="2665810"/>
            <a:ext cx="1566863" cy="1627584"/>
            <a:chOff x="4108" y="1632"/>
            <a:chExt cx="1316" cy="1367"/>
          </a:xfrm>
        </p:grpSpPr>
        <p:sp>
          <p:nvSpPr>
            <p:cNvPr id="53411" name="Freeform 62"/>
            <p:cNvSpPr>
              <a:spLocks/>
            </p:cNvSpPr>
            <p:nvPr/>
          </p:nvSpPr>
          <p:spPr bwMode="auto">
            <a:xfrm>
              <a:off x="4405" y="1829"/>
              <a:ext cx="1019" cy="1103"/>
            </a:xfrm>
            <a:custGeom>
              <a:avLst/>
              <a:gdLst>
                <a:gd name="T0" fmla="*/ 66 w 1608"/>
                <a:gd name="T1" fmla="*/ 1101 h 1103"/>
                <a:gd name="T2" fmla="*/ 66 w 1608"/>
                <a:gd name="T3" fmla="*/ 0 h 1103"/>
                <a:gd name="T4" fmla="*/ 0 w 1608"/>
                <a:gd name="T5" fmla="*/ 0 h 1103"/>
                <a:gd name="T6" fmla="*/ 0 w 1608"/>
                <a:gd name="T7" fmla="*/ 1103 h 1103"/>
                <a:gd name="T8" fmla="*/ 66 w 1608"/>
                <a:gd name="T9" fmla="*/ 1103 h 1103"/>
                <a:gd name="T10" fmla="*/ 66 w 1608"/>
                <a:gd name="T11" fmla="*/ 1103 h 110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08"/>
                <a:gd name="T19" fmla="*/ 0 h 1103"/>
                <a:gd name="T20" fmla="*/ 1608 w 1608"/>
                <a:gd name="T21" fmla="*/ 1103 h 110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08" h="1103">
                  <a:moveTo>
                    <a:pt x="1608" y="1101"/>
                  </a:moveTo>
                  <a:lnTo>
                    <a:pt x="1608" y="0"/>
                  </a:lnTo>
                  <a:lnTo>
                    <a:pt x="0" y="0"/>
                  </a:lnTo>
                  <a:lnTo>
                    <a:pt x="0" y="1103"/>
                  </a:lnTo>
                  <a:lnTo>
                    <a:pt x="1608" y="1103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>
                <a:latin typeface="Calibri" charset="0"/>
              </a:endParaRPr>
            </a:p>
          </p:txBody>
        </p:sp>
        <p:grpSp>
          <p:nvGrpSpPr>
            <p:cNvPr id="4" name="Group 63"/>
            <p:cNvGrpSpPr>
              <a:grpSpLocks/>
            </p:cNvGrpSpPr>
            <p:nvPr/>
          </p:nvGrpSpPr>
          <p:grpSpPr bwMode="auto">
            <a:xfrm>
              <a:off x="4405" y="1925"/>
              <a:ext cx="1019" cy="894"/>
              <a:chOff x="2208" y="1920"/>
              <a:chExt cx="2130" cy="894"/>
            </a:xfrm>
          </p:grpSpPr>
          <p:sp>
            <p:nvSpPr>
              <p:cNvPr id="53419" name="Freeform 64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11506 w 1608"/>
                  <a:gd name="T1" fmla="*/ 110 h 110"/>
                  <a:gd name="T2" fmla="*/ 11506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11506 w 1608"/>
                  <a:gd name="T9" fmla="*/ 110 h 110"/>
                  <a:gd name="T10" fmla="*/ 11506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  <a:close/>
                  </a:path>
                </a:pathLst>
              </a:custGeom>
              <a:solidFill>
                <a:schemeClr val="hlink"/>
              </a:solidFill>
              <a:ln w="9525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>
                  <a:latin typeface="Calibri" charset="0"/>
                </a:endParaRPr>
              </a:p>
            </p:txBody>
          </p:sp>
          <p:sp>
            <p:nvSpPr>
              <p:cNvPr id="53420" name="Freeform 65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11506 w 1608"/>
                  <a:gd name="T1" fmla="*/ 110 h 110"/>
                  <a:gd name="T2" fmla="*/ 11506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11506 w 1608"/>
                  <a:gd name="T9" fmla="*/ 110 h 110"/>
                  <a:gd name="T10" fmla="*/ 11506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</a:path>
                </a:pathLst>
              </a:cu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>
                  <a:latin typeface="Calibri" charset="0"/>
                </a:endParaRPr>
              </a:p>
            </p:txBody>
          </p:sp>
          <p:sp>
            <p:nvSpPr>
              <p:cNvPr id="53421" name="Line 66"/>
              <p:cNvSpPr>
                <a:spLocks noChangeShapeType="1"/>
              </p:cNvSpPr>
              <p:nvPr/>
            </p:nvSpPr>
            <p:spPr bwMode="auto">
              <a:xfrm flipH="1">
                <a:off x="2208" y="1920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22" name="Line 67"/>
              <p:cNvSpPr>
                <a:spLocks noChangeShapeType="1"/>
              </p:cNvSpPr>
              <p:nvPr/>
            </p:nvSpPr>
            <p:spPr bwMode="auto">
              <a:xfrm flipH="1">
                <a:off x="2208" y="2044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23" name="Line 68"/>
              <p:cNvSpPr>
                <a:spLocks noChangeShapeType="1"/>
              </p:cNvSpPr>
              <p:nvPr/>
            </p:nvSpPr>
            <p:spPr bwMode="auto">
              <a:xfrm flipH="1">
                <a:off x="2208" y="2154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24" name="Line 69"/>
              <p:cNvSpPr>
                <a:spLocks noChangeShapeType="1"/>
              </p:cNvSpPr>
              <p:nvPr/>
            </p:nvSpPr>
            <p:spPr bwMode="auto">
              <a:xfrm flipH="1">
                <a:off x="2208" y="237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25" name="Line 70"/>
              <p:cNvSpPr>
                <a:spLocks noChangeShapeType="1"/>
              </p:cNvSpPr>
              <p:nvPr/>
            </p:nvSpPr>
            <p:spPr bwMode="auto">
              <a:xfrm flipH="1">
                <a:off x="2208" y="248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26" name="Line 71"/>
              <p:cNvSpPr>
                <a:spLocks noChangeShapeType="1"/>
              </p:cNvSpPr>
              <p:nvPr/>
            </p:nvSpPr>
            <p:spPr bwMode="auto">
              <a:xfrm flipH="1">
                <a:off x="2208" y="259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27" name="Line 72"/>
              <p:cNvSpPr>
                <a:spLocks noChangeShapeType="1"/>
              </p:cNvSpPr>
              <p:nvPr/>
            </p:nvSpPr>
            <p:spPr bwMode="auto">
              <a:xfrm flipH="1">
                <a:off x="2208" y="270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28" name="Line 73"/>
              <p:cNvSpPr>
                <a:spLocks noChangeShapeType="1"/>
              </p:cNvSpPr>
              <p:nvPr/>
            </p:nvSpPr>
            <p:spPr bwMode="auto">
              <a:xfrm flipH="1">
                <a:off x="2208" y="281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53413" name="Line 74"/>
            <p:cNvSpPr>
              <a:spLocks noChangeShapeType="1"/>
            </p:cNvSpPr>
            <p:nvPr/>
          </p:nvSpPr>
          <p:spPr bwMode="auto">
            <a:xfrm>
              <a:off x="4480" y="1835"/>
              <a:ext cx="4" cy="110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414" name="Line 75"/>
            <p:cNvSpPr>
              <a:spLocks noChangeShapeType="1"/>
            </p:cNvSpPr>
            <p:nvPr/>
          </p:nvSpPr>
          <p:spPr bwMode="auto">
            <a:xfrm>
              <a:off x="4876" y="1824"/>
              <a:ext cx="1" cy="110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415" name="Text Box 76"/>
            <p:cNvSpPr txBox="1">
              <a:spLocks noChangeArrowheads="1"/>
            </p:cNvSpPr>
            <p:nvPr/>
          </p:nvSpPr>
          <p:spPr bwMode="auto">
            <a:xfrm>
              <a:off x="4993" y="1637"/>
              <a:ext cx="376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>
                  <a:latin typeface="Calibri" charset="0"/>
                </a:rPr>
                <a:t>Data</a:t>
              </a:r>
            </a:p>
          </p:txBody>
        </p:sp>
        <p:sp>
          <p:nvSpPr>
            <p:cNvPr id="53416" name="Text Box 78"/>
            <p:cNvSpPr txBox="1">
              <a:spLocks noChangeArrowheads="1"/>
            </p:cNvSpPr>
            <p:nvPr/>
          </p:nvSpPr>
          <p:spPr bwMode="auto">
            <a:xfrm>
              <a:off x="4512" y="1632"/>
              <a:ext cx="321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>
                  <a:latin typeface="Calibri" charset="0"/>
                </a:rPr>
                <a:t>Tag</a:t>
              </a:r>
            </a:p>
          </p:txBody>
        </p:sp>
        <p:sp>
          <p:nvSpPr>
            <p:cNvPr id="53417" name="Text Box 79"/>
            <p:cNvSpPr txBox="1">
              <a:spLocks noChangeArrowheads="1"/>
            </p:cNvSpPr>
            <p:nvPr/>
          </p:nvSpPr>
          <p:spPr bwMode="auto">
            <a:xfrm>
              <a:off x="4368" y="1632"/>
              <a:ext cx="222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>
                  <a:latin typeface="Calibri" charset="0"/>
                </a:rPr>
                <a:t>V</a:t>
              </a:r>
            </a:p>
          </p:txBody>
        </p:sp>
        <p:sp>
          <p:nvSpPr>
            <p:cNvPr id="53418" name="Text Box 80"/>
            <p:cNvSpPr txBox="1">
              <a:spLocks noChangeArrowheads="1"/>
            </p:cNvSpPr>
            <p:nvPr/>
          </p:nvSpPr>
          <p:spPr bwMode="auto">
            <a:xfrm>
              <a:off x="4108" y="1776"/>
              <a:ext cx="322" cy="122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0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1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2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 253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 254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 255</a:t>
              </a:r>
            </a:p>
          </p:txBody>
        </p:sp>
      </p:grpSp>
      <p:grpSp>
        <p:nvGrpSpPr>
          <p:cNvPr id="5" name="Group 163"/>
          <p:cNvGrpSpPr>
            <a:grpSpLocks/>
          </p:cNvGrpSpPr>
          <p:nvPr/>
        </p:nvGrpSpPr>
        <p:grpSpPr bwMode="auto">
          <a:xfrm>
            <a:off x="4491037" y="2665810"/>
            <a:ext cx="1566863" cy="1627584"/>
            <a:chOff x="4108" y="1632"/>
            <a:chExt cx="1316" cy="1367"/>
          </a:xfrm>
        </p:grpSpPr>
        <p:sp>
          <p:nvSpPr>
            <p:cNvPr id="53393" name="Freeform 164"/>
            <p:cNvSpPr>
              <a:spLocks/>
            </p:cNvSpPr>
            <p:nvPr/>
          </p:nvSpPr>
          <p:spPr bwMode="auto">
            <a:xfrm>
              <a:off x="4405" y="1829"/>
              <a:ext cx="1019" cy="1103"/>
            </a:xfrm>
            <a:custGeom>
              <a:avLst/>
              <a:gdLst>
                <a:gd name="T0" fmla="*/ 66 w 1608"/>
                <a:gd name="T1" fmla="*/ 1101 h 1103"/>
                <a:gd name="T2" fmla="*/ 66 w 1608"/>
                <a:gd name="T3" fmla="*/ 0 h 1103"/>
                <a:gd name="T4" fmla="*/ 0 w 1608"/>
                <a:gd name="T5" fmla="*/ 0 h 1103"/>
                <a:gd name="T6" fmla="*/ 0 w 1608"/>
                <a:gd name="T7" fmla="*/ 1103 h 1103"/>
                <a:gd name="T8" fmla="*/ 66 w 1608"/>
                <a:gd name="T9" fmla="*/ 1103 h 1103"/>
                <a:gd name="T10" fmla="*/ 66 w 1608"/>
                <a:gd name="T11" fmla="*/ 1103 h 110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08"/>
                <a:gd name="T19" fmla="*/ 0 h 1103"/>
                <a:gd name="T20" fmla="*/ 1608 w 1608"/>
                <a:gd name="T21" fmla="*/ 1103 h 110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08" h="1103">
                  <a:moveTo>
                    <a:pt x="1608" y="1101"/>
                  </a:moveTo>
                  <a:lnTo>
                    <a:pt x="1608" y="0"/>
                  </a:lnTo>
                  <a:lnTo>
                    <a:pt x="0" y="0"/>
                  </a:lnTo>
                  <a:lnTo>
                    <a:pt x="0" y="1103"/>
                  </a:lnTo>
                  <a:lnTo>
                    <a:pt x="1608" y="1103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>
                <a:latin typeface="Calibri" charset="0"/>
              </a:endParaRPr>
            </a:p>
          </p:txBody>
        </p:sp>
        <p:grpSp>
          <p:nvGrpSpPr>
            <p:cNvPr id="6" name="Group 165"/>
            <p:cNvGrpSpPr>
              <a:grpSpLocks/>
            </p:cNvGrpSpPr>
            <p:nvPr/>
          </p:nvGrpSpPr>
          <p:grpSpPr bwMode="auto">
            <a:xfrm>
              <a:off x="4405" y="1925"/>
              <a:ext cx="1019" cy="894"/>
              <a:chOff x="2208" y="1920"/>
              <a:chExt cx="2130" cy="894"/>
            </a:xfrm>
          </p:grpSpPr>
          <p:sp>
            <p:nvSpPr>
              <p:cNvPr id="53401" name="Freeform 166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11506 w 1608"/>
                  <a:gd name="T1" fmla="*/ 110 h 110"/>
                  <a:gd name="T2" fmla="*/ 11506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11506 w 1608"/>
                  <a:gd name="T9" fmla="*/ 110 h 110"/>
                  <a:gd name="T10" fmla="*/ 11506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  <a:close/>
                  </a:path>
                </a:pathLst>
              </a:custGeom>
              <a:solidFill>
                <a:schemeClr val="hlink"/>
              </a:solidFill>
              <a:ln w="9525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>
                  <a:latin typeface="Calibri" charset="0"/>
                </a:endParaRPr>
              </a:p>
            </p:txBody>
          </p:sp>
          <p:sp>
            <p:nvSpPr>
              <p:cNvPr id="53402" name="Freeform 167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11506 w 1608"/>
                  <a:gd name="T1" fmla="*/ 110 h 110"/>
                  <a:gd name="T2" fmla="*/ 11506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11506 w 1608"/>
                  <a:gd name="T9" fmla="*/ 110 h 110"/>
                  <a:gd name="T10" fmla="*/ 11506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</a:path>
                </a:pathLst>
              </a:cu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>
                  <a:latin typeface="Calibri" charset="0"/>
                </a:endParaRPr>
              </a:p>
            </p:txBody>
          </p:sp>
          <p:sp>
            <p:nvSpPr>
              <p:cNvPr id="53403" name="Line 168"/>
              <p:cNvSpPr>
                <a:spLocks noChangeShapeType="1"/>
              </p:cNvSpPr>
              <p:nvPr/>
            </p:nvSpPr>
            <p:spPr bwMode="auto">
              <a:xfrm flipH="1">
                <a:off x="2208" y="1920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04" name="Line 169"/>
              <p:cNvSpPr>
                <a:spLocks noChangeShapeType="1"/>
              </p:cNvSpPr>
              <p:nvPr/>
            </p:nvSpPr>
            <p:spPr bwMode="auto">
              <a:xfrm flipH="1">
                <a:off x="2208" y="2044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05" name="Line 170"/>
              <p:cNvSpPr>
                <a:spLocks noChangeShapeType="1"/>
              </p:cNvSpPr>
              <p:nvPr/>
            </p:nvSpPr>
            <p:spPr bwMode="auto">
              <a:xfrm flipH="1">
                <a:off x="2208" y="2154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06" name="Line 171"/>
              <p:cNvSpPr>
                <a:spLocks noChangeShapeType="1"/>
              </p:cNvSpPr>
              <p:nvPr/>
            </p:nvSpPr>
            <p:spPr bwMode="auto">
              <a:xfrm flipH="1">
                <a:off x="2208" y="237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07" name="Line 172"/>
              <p:cNvSpPr>
                <a:spLocks noChangeShapeType="1"/>
              </p:cNvSpPr>
              <p:nvPr/>
            </p:nvSpPr>
            <p:spPr bwMode="auto">
              <a:xfrm flipH="1">
                <a:off x="2208" y="248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08" name="Line 173"/>
              <p:cNvSpPr>
                <a:spLocks noChangeShapeType="1"/>
              </p:cNvSpPr>
              <p:nvPr/>
            </p:nvSpPr>
            <p:spPr bwMode="auto">
              <a:xfrm flipH="1">
                <a:off x="2208" y="259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09" name="Line 174"/>
              <p:cNvSpPr>
                <a:spLocks noChangeShapeType="1"/>
              </p:cNvSpPr>
              <p:nvPr/>
            </p:nvSpPr>
            <p:spPr bwMode="auto">
              <a:xfrm flipH="1">
                <a:off x="2208" y="270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410" name="Line 175"/>
              <p:cNvSpPr>
                <a:spLocks noChangeShapeType="1"/>
              </p:cNvSpPr>
              <p:nvPr/>
            </p:nvSpPr>
            <p:spPr bwMode="auto">
              <a:xfrm flipH="1">
                <a:off x="2208" y="281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53395" name="Line 176"/>
            <p:cNvSpPr>
              <a:spLocks noChangeShapeType="1"/>
            </p:cNvSpPr>
            <p:nvPr/>
          </p:nvSpPr>
          <p:spPr bwMode="auto">
            <a:xfrm>
              <a:off x="4480" y="1835"/>
              <a:ext cx="4" cy="110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396" name="Line 177"/>
            <p:cNvSpPr>
              <a:spLocks noChangeShapeType="1"/>
            </p:cNvSpPr>
            <p:nvPr/>
          </p:nvSpPr>
          <p:spPr bwMode="auto">
            <a:xfrm>
              <a:off x="4876" y="1824"/>
              <a:ext cx="1" cy="110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397" name="Text Box 178"/>
            <p:cNvSpPr txBox="1">
              <a:spLocks noChangeArrowheads="1"/>
            </p:cNvSpPr>
            <p:nvPr/>
          </p:nvSpPr>
          <p:spPr bwMode="auto">
            <a:xfrm>
              <a:off x="4993" y="1637"/>
              <a:ext cx="376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>
                  <a:latin typeface="Calibri" charset="0"/>
                </a:rPr>
                <a:t>Data</a:t>
              </a:r>
            </a:p>
          </p:txBody>
        </p:sp>
        <p:sp>
          <p:nvSpPr>
            <p:cNvPr id="53398" name="Text Box 179"/>
            <p:cNvSpPr txBox="1">
              <a:spLocks noChangeArrowheads="1"/>
            </p:cNvSpPr>
            <p:nvPr/>
          </p:nvSpPr>
          <p:spPr bwMode="auto">
            <a:xfrm>
              <a:off x="4512" y="1632"/>
              <a:ext cx="321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>
                  <a:latin typeface="Calibri" charset="0"/>
                </a:rPr>
                <a:t>Tag</a:t>
              </a:r>
            </a:p>
          </p:txBody>
        </p:sp>
        <p:sp>
          <p:nvSpPr>
            <p:cNvPr id="53399" name="Text Box 180"/>
            <p:cNvSpPr txBox="1">
              <a:spLocks noChangeArrowheads="1"/>
            </p:cNvSpPr>
            <p:nvPr/>
          </p:nvSpPr>
          <p:spPr bwMode="auto">
            <a:xfrm>
              <a:off x="4368" y="1632"/>
              <a:ext cx="222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>
                  <a:latin typeface="Calibri" charset="0"/>
                </a:rPr>
                <a:t>V</a:t>
              </a:r>
            </a:p>
          </p:txBody>
        </p:sp>
        <p:sp>
          <p:nvSpPr>
            <p:cNvPr id="53400" name="Text Box 181"/>
            <p:cNvSpPr txBox="1">
              <a:spLocks noChangeArrowheads="1"/>
            </p:cNvSpPr>
            <p:nvPr/>
          </p:nvSpPr>
          <p:spPr bwMode="auto">
            <a:xfrm>
              <a:off x="4108" y="1776"/>
              <a:ext cx="322" cy="122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0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1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2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 253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 254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 255</a:t>
              </a:r>
            </a:p>
          </p:txBody>
        </p:sp>
      </p:grpSp>
      <p:grpSp>
        <p:nvGrpSpPr>
          <p:cNvPr id="7" name="Group 182"/>
          <p:cNvGrpSpPr>
            <a:grpSpLocks/>
          </p:cNvGrpSpPr>
          <p:nvPr/>
        </p:nvGrpSpPr>
        <p:grpSpPr bwMode="auto">
          <a:xfrm>
            <a:off x="3005137" y="2665810"/>
            <a:ext cx="1566863" cy="1627584"/>
            <a:chOff x="4108" y="1632"/>
            <a:chExt cx="1316" cy="1367"/>
          </a:xfrm>
        </p:grpSpPr>
        <p:sp>
          <p:nvSpPr>
            <p:cNvPr id="53375" name="Freeform 183"/>
            <p:cNvSpPr>
              <a:spLocks/>
            </p:cNvSpPr>
            <p:nvPr/>
          </p:nvSpPr>
          <p:spPr bwMode="auto">
            <a:xfrm>
              <a:off x="4405" y="1829"/>
              <a:ext cx="1019" cy="1103"/>
            </a:xfrm>
            <a:custGeom>
              <a:avLst/>
              <a:gdLst>
                <a:gd name="T0" fmla="*/ 66 w 1608"/>
                <a:gd name="T1" fmla="*/ 1101 h 1103"/>
                <a:gd name="T2" fmla="*/ 66 w 1608"/>
                <a:gd name="T3" fmla="*/ 0 h 1103"/>
                <a:gd name="T4" fmla="*/ 0 w 1608"/>
                <a:gd name="T5" fmla="*/ 0 h 1103"/>
                <a:gd name="T6" fmla="*/ 0 w 1608"/>
                <a:gd name="T7" fmla="*/ 1103 h 1103"/>
                <a:gd name="T8" fmla="*/ 66 w 1608"/>
                <a:gd name="T9" fmla="*/ 1103 h 1103"/>
                <a:gd name="T10" fmla="*/ 66 w 1608"/>
                <a:gd name="T11" fmla="*/ 1103 h 110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08"/>
                <a:gd name="T19" fmla="*/ 0 h 1103"/>
                <a:gd name="T20" fmla="*/ 1608 w 1608"/>
                <a:gd name="T21" fmla="*/ 1103 h 110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08" h="1103">
                  <a:moveTo>
                    <a:pt x="1608" y="1101"/>
                  </a:moveTo>
                  <a:lnTo>
                    <a:pt x="1608" y="0"/>
                  </a:lnTo>
                  <a:lnTo>
                    <a:pt x="0" y="0"/>
                  </a:lnTo>
                  <a:lnTo>
                    <a:pt x="0" y="1103"/>
                  </a:lnTo>
                  <a:lnTo>
                    <a:pt x="1608" y="1103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>
                <a:latin typeface="Calibri" charset="0"/>
              </a:endParaRPr>
            </a:p>
          </p:txBody>
        </p:sp>
        <p:grpSp>
          <p:nvGrpSpPr>
            <p:cNvPr id="8" name="Group 184"/>
            <p:cNvGrpSpPr>
              <a:grpSpLocks/>
            </p:cNvGrpSpPr>
            <p:nvPr/>
          </p:nvGrpSpPr>
          <p:grpSpPr bwMode="auto">
            <a:xfrm>
              <a:off x="4405" y="1925"/>
              <a:ext cx="1019" cy="894"/>
              <a:chOff x="2208" y="1920"/>
              <a:chExt cx="2130" cy="894"/>
            </a:xfrm>
          </p:grpSpPr>
          <p:sp>
            <p:nvSpPr>
              <p:cNvPr id="53383" name="Freeform 185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11506 w 1608"/>
                  <a:gd name="T1" fmla="*/ 110 h 110"/>
                  <a:gd name="T2" fmla="*/ 11506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11506 w 1608"/>
                  <a:gd name="T9" fmla="*/ 110 h 110"/>
                  <a:gd name="T10" fmla="*/ 11506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  <a:close/>
                  </a:path>
                </a:pathLst>
              </a:custGeom>
              <a:solidFill>
                <a:schemeClr val="hlink"/>
              </a:solidFill>
              <a:ln w="9525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>
                  <a:latin typeface="Calibri" charset="0"/>
                </a:endParaRPr>
              </a:p>
            </p:txBody>
          </p:sp>
          <p:sp>
            <p:nvSpPr>
              <p:cNvPr id="53384" name="Freeform 186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11506 w 1608"/>
                  <a:gd name="T1" fmla="*/ 110 h 110"/>
                  <a:gd name="T2" fmla="*/ 11506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11506 w 1608"/>
                  <a:gd name="T9" fmla="*/ 110 h 110"/>
                  <a:gd name="T10" fmla="*/ 11506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</a:path>
                </a:pathLst>
              </a:cu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>
                  <a:latin typeface="Calibri" charset="0"/>
                </a:endParaRPr>
              </a:p>
            </p:txBody>
          </p:sp>
          <p:sp>
            <p:nvSpPr>
              <p:cNvPr id="53385" name="Line 187"/>
              <p:cNvSpPr>
                <a:spLocks noChangeShapeType="1"/>
              </p:cNvSpPr>
              <p:nvPr/>
            </p:nvSpPr>
            <p:spPr bwMode="auto">
              <a:xfrm flipH="1">
                <a:off x="2208" y="1920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86" name="Line 188"/>
              <p:cNvSpPr>
                <a:spLocks noChangeShapeType="1"/>
              </p:cNvSpPr>
              <p:nvPr/>
            </p:nvSpPr>
            <p:spPr bwMode="auto">
              <a:xfrm flipH="1">
                <a:off x="2208" y="2044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87" name="Line 189"/>
              <p:cNvSpPr>
                <a:spLocks noChangeShapeType="1"/>
              </p:cNvSpPr>
              <p:nvPr/>
            </p:nvSpPr>
            <p:spPr bwMode="auto">
              <a:xfrm flipH="1">
                <a:off x="2208" y="2154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88" name="Line 190"/>
              <p:cNvSpPr>
                <a:spLocks noChangeShapeType="1"/>
              </p:cNvSpPr>
              <p:nvPr/>
            </p:nvSpPr>
            <p:spPr bwMode="auto">
              <a:xfrm flipH="1">
                <a:off x="2208" y="237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89" name="Line 191"/>
              <p:cNvSpPr>
                <a:spLocks noChangeShapeType="1"/>
              </p:cNvSpPr>
              <p:nvPr/>
            </p:nvSpPr>
            <p:spPr bwMode="auto">
              <a:xfrm flipH="1">
                <a:off x="2208" y="248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90" name="Line 192"/>
              <p:cNvSpPr>
                <a:spLocks noChangeShapeType="1"/>
              </p:cNvSpPr>
              <p:nvPr/>
            </p:nvSpPr>
            <p:spPr bwMode="auto">
              <a:xfrm flipH="1">
                <a:off x="2208" y="259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91" name="Line 193"/>
              <p:cNvSpPr>
                <a:spLocks noChangeShapeType="1"/>
              </p:cNvSpPr>
              <p:nvPr/>
            </p:nvSpPr>
            <p:spPr bwMode="auto">
              <a:xfrm flipH="1">
                <a:off x="2208" y="270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92" name="Line 194"/>
              <p:cNvSpPr>
                <a:spLocks noChangeShapeType="1"/>
              </p:cNvSpPr>
              <p:nvPr/>
            </p:nvSpPr>
            <p:spPr bwMode="auto">
              <a:xfrm flipH="1">
                <a:off x="2208" y="281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  <p:sp>
          <p:nvSpPr>
            <p:cNvPr id="53377" name="Line 195"/>
            <p:cNvSpPr>
              <a:spLocks noChangeShapeType="1"/>
            </p:cNvSpPr>
            <p:nvPr/>
          </p:nvSpPr>
          <p:spPr bwMode="auto">
            <a:xfrm>
              <a:off x="4480" y="1835"/>
              <a:ext cx="4" cy="110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378" name="Line 196"/>
            <p:cNvSpPr>
              <a:spLocks noChangeShapeType="1"/>
            </p:cNvSpPr>
            <p:nvPr/>
          </p:nvSpPr>
          <p:spPr bwMode="auto">
            <a:xfrm>
              <a:off x="4876" y="1824"/>
              <a:ext cx="1" cy="110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379" name="Text Box 197"/>
            <p:cNvSpPr txBox="1">
              <a:spLocks noChangeArrowheads="1"/>
            </p:cNvSpPr>
            <p:nvPr/>
          </p:nvSpPr>
          <p:spPr bwMode="auto">
            <a:xfrm>
              <a:off x="4993" y="1637"/>
              <a:ext cx="376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>
                  <a:latin typeface="Calibri" charset="0"/>
                </a:rPr>
                <a:t>Data</a:t>
              </a:r>
            </a:p>
          </p:txBody>
        </p:sp>
        <p:sp>
          <p:nvSpPr>
            <p:cNvPr id="53380" name="Text Box 198"/>
            <p:cNvSpPr txBox="1">
              <a:spLocks noChangeArrowheads="1"/>
            </p:cNvSpPr>
            <p:nvPr/>
          </p:nvSpPr>
          <p:spPr bwMode="auto">
            <a:xfrm>
              <a:off x="4512" y="1632"/>
              <a:ext cx="321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>
                  <a:latin typeface="Calibri" charset="0"/>
                </a:rPr>
                <a:t>Tag</a:t>
              </a:r>
            </a:p>
          </p:txBody>
        </p:sp>
        <p:sp>
          <p:nvSpPr>
            <p:cNvPr id="53381" name="Text Box 199"/>
            <p:cNvSpPr txBox="1">
              <a:spLocks noChangeArrowheads="1"/>
            </p:cNvSpPr>
            <p:nvPr/>
          </p:nvSpPr>
          <p:spPr bwMode="auto">
            <a:xfrm>
              <a:off x="4368" y="1632"/>
              <a:ext cx="222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>
                  <a:latin typeface="Calibri" charset="0"/>
                </a:rPr>
                <a:t>V</a:t>
              </a:r>
            </a:p>
          </p:txBody>
        </p:sp>
        <p:sp>
          <p:nvSpPr>
            <p:cNvPr id="53382" name="Text Box 200"/>
            <p:cNvSpPr txBox="1">
              <a:spLocks noChangeArrowheads="1"/>
            </p:cNvSpPr>
            <p:nvPr/>
          </p:nvSpPr>
          <p:spPr bwMode="auto">
            <a:xfrm>
              <a:off x="4108" y="1776"/>
              <a:ext cx="322" cy="122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0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1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2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 253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 254</a:t>
              </a:r>
            </a:p>
            <a:p>
              <a:pPr algn="r">
                <a:lnSpc>
                  <a:spcPct val="110000"/>
                </a:lnSpc>
              </a:pPr>
              <a:r>
                <a:rPr lang="en-US" sz="900">
                  <a:latin typeface="Calibri" charset="0"/>
                </a:rPr>
                <a:t> 255</a:t>
              </a:r>
            </a:p>
          </p:txBody>
        </p:sp>
      </p:grpSp>
      <p:grpSp>
        <p:nvGrpSpPr>
          <p:cNvPr id="9" name="Group 258"/>
          <p:cNvGrpSpPr>
            <a:grpSpLocks/>
          </p:cNvGrpSpPr>
          <p:nvPr/>
        </p:nvGrpSpPr>
        <p:grpSpPr bwMode="auto">
          <a:xfrm>
            <a:off x="1371600" y="2665810"/>
            <a:ext cx="1714500" cy="1627584"/>
            <a:chOff x="192" y="1632"/>
            <a:chExt cx="1440" cy="1367"/>
          </a:xfrm>
        </p:grpSpPr>
        <p:sp>
          <p:nvSpPr>
            <p:cNvPr id="53355" name="Text Box 77"/>
            <p:cNvSpPr txBox="1">
              <a:spLocks noChangeArrowheads="1"/>
            </p:cNvSpPr>
            <p:nvPr/>
          </p:nvSpPr>
          <p:spPr bwMode="auto">
            <a:xfrm>
              <a:off x="192" y="1632"/>
              <a:ext cx="466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>
                  <a:latin typeface="Calibri" charset="0"/>
                </a:rPr>
                <a:t>  Index</a:t>
              </a:r>
            </a:p>
          </p:txBody>
        </p:sp>
        <p:grpSp>
          <p:nvGrpSpPr>
            <p:cNvPr id="10" name="Group 201"/>
            <p:cNvGrpSpPr>
              <a:grpSpLocks/>
            </p:cNvGrpSpPr>
            <p:nvPr/>
          </p:nvGrpSpPr>
          <p:grpSpPr bwMode="auto">
            <a:xfrm>
              <a:off x="316" y="1632"/>
              <a:ext cx="1316" cy="1367"/>
              <a:chOff x="4108" y="1632"/>
              <a:chExt cx="1316" cy="1367"/>
            </a:xfrm>
          </p:grpSpPr>
          <p:sp>
            <p:nvSpPr>
              <p:cNvPr id="53357" name="Freeform 202"/>
              <p:cNvSpPr>
                <a:spLocks/>
              </p:cNvSpPr>
              <p:nvPr/>
            </p:nvSpPr>
            <p:spPr bwMode="auto">
              <a:xfrm>
                <a:off x="4405" y="1829"/>
                <a:ext cx="1019" cy="1103"/>
              </a:xfrm>
              <a:custGeom>
                <a:avLst/>
                <a:gdLst>
                  <a:gd name="T0" fmla="*/ 66 w 1608"/>
                  <a:gd name="T1" fmla="*/ 1101 h 1103"/>
                  <a:gd name="T2" fmla="*/ 66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66 w 1608"/>
                  <a:gd name="T9" fmla="*/ 1103 h 1103"/>
                  <a:gd name="T10" fmla="*/ 66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>
                  <a:latin typeface="Calibri" charset="0"/>
                </a:endParaRPr>
              </a:p>
            </p:txBody>
          </p:sp>
          <p:grpSp>
            <p:nvGrpSpPr>
              <p:cNvPr id="11" name="Group 203"/>
              <p:cNvGrpSpPr>
                <a:grpSpLocks/>
              </p:cNvGrpSpPr>
              <p:nvPr/>
            </p:nvGrpSpPr>
            <p:grpSpPr bwMode="auto">
              <a:xfrm>
                <a:off x="4405" y="1925"/>
                <a:ext cx="1019" cy="894"/>
                <a:chOff x="2208" y="1920"/>
                <a:chExt cx="2130" cy="894"/>
              </a:xfrm>
            </p:grpSpPr>
            <p:sp>
              <p:nvSpPr>
                <p:cNvPr id="53365" name="Freeform 204"/>
                <p:cNvSpPr>
                  <a:spLocks/>
                </p:cNvSpPr>
                <p:nvPr/>
              </p:nvSpPr>
              <p:spPr bwMode="auto">
                <a:xfrm>
                  <a:off x="2208" y="2263"/>
                  <a:ext cx="2130" cy="110"/>
                </a:xfrm>
                <a:custGeom>
                  <a:avLst/>
                  <a:gdLst>
                    <a:gd name="T0" fmla="*/ 11506 w 1608"/>
                    <a:gd name="T1" fmla="*/ 110 h 110"/>
                    <a:gd name="T2" fmla="*/ 11506 w 1608"/>
                    <a:gd name="T3" fmla="*/ 0 h 110"/>
                    <a:gd name="T4" fmla="*/ 0 w 1608"/>
                    <a:gd name="T5" fmla="*/ 0 h 110"/>
                    <a:gd name="T6" fmla="*/ 0 w 1608"/>
                    <a:gd name="T7" fmla="*/ 110 h 110"/>
                    <a:gd name="T8" fmla="*/ 11506 w 1608"/>
                    <a:gd name="T9" fmla="*/ 110 h 110"/>
                    <a:gd name="T10" fmla="*/ 11506 w 1608"/>
                    <a:gd name="T11" fmla="*/ 110 h 11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"/>
                    <a:gd name="T20" fmla="*/ 1608 w 1608"/>
                    <a:gd name="T21" fmla="*/ 110 h 110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">
                      <a:moveTo>
                        <a:pt x="1608" y="110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"/>
                      </a:lnTo>
                      <a:lnTo>
                        <a:pt x="1608" y="110"/>
                      </a:lnTo>
                      <a:close/>
                    </a:path>
                  </a:pathLst>
                </a:custGeom>
                <a:solidFill>
                  <a:schemeClr val="hlink"/>
                </a:solidFill>
                <a:ln w="9525">
                  <a:solidFill>
                    <a:schemeClr val="hlink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66" name="Freeform 205"/>
                <p:cNvSpPr>
                  <a:spLocks/>
                </p:cNvSpPr>
                <p:nvPr/>
              </p:nvSpPr>
              <p:spPr bwMode="auto">
                <a:xfrm>
                  <a:off x="2208" y="2263"/>
                  <a:ext cx="2130" cy="110"/>
                </a:xfrm>
                <a:custGeom>
                  <a:avLst/>
                  <a:gdLst>
                    <a:gd name="T0" fmla="*/ 11506 w 1608"/>
                    <a:gd name="T1" fmla="*/ 110 h 110"/>
                    <a:gd name="T2" fmla="*/ 11506 w 1608"/>
                    <a:gd name="T3" fmla="*/ 0 h 110"/>
                    <a:gd name="T4" fmla="*/ 0 w 1608"/>
                    <a:gd name="T5" fmla="*/ 0 h 110"/>
                    <a:gd name="T6" fmla="*/ 0 w 1608"/>
                    <a:gd name="T7" fmla="*/ 110 h 110"/>
                    <a:gd name="T8" fmla="*/ 11506 w 1608"/>
                    <a:gd name="T9" fmla="*/ 110 h 110"/>
                    <a:gd name="T10" fmla="*/ 11506 w 1608"/>
                    <a:gd name="T11" fmla="*/ 110 h 11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"/>
                    <a:gd name="T20" fmla="*/ 1608 w 1608"/>
                    <a:gd name="T21" fmla="*/ 110 h 110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">
                      <a:moveTo>
                        <a:pt x="1608" y="110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"/>
                      </a:lnTo>
                      <a:lnTo>
                        <a:pt x="1608" y="110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67" name="Line 206"/>
                <p:cNvSpPr>
                  <a:spLocks noChangeShapeType="1"/>
                </p:cNvSpPr>
                <p:nvPr/>
              </p:nvSpPr>
              <p:spPr bwMode="auto">
                <a:xfrm flipH="1">
                  <a:off x="2208" y="1920"/>
                  <a:ext cx="2130" cy="2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53368" name="Line 207"/>
                <p:cNvSpPr>
                  <a:spLocks noChangeShapeType="1"/>
                </p:cNvSpPr>
                <p:nvPr/>
              </p:nvSpPr>
              <p:spPr bwMode="auto">
                <a:xfrm flipH="1">
                  <a:off x="2208" y="2044"/>
                  <a:ext cx="2130" cy="2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53369" name="Line 208"/>
                <p:cNvSpPr>
                  <a:spLocks noChangeShapeType="1"/>
                </p:cNvSpPr>
                <p:nvPr/>
              </p:nvSpPr>
              <p:spPr bwMode="auto">
                <a:xfrm flipH="1">
                  <a:off x="2208" y="2154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53370" name="Line 209"/>
                <p:cNvSpPr>
                  <a:spLocks noChangeShapeType="1"/>
                </p:cNvSpPr>
                <p:nvPr/>
              </p:nvSpPr>
              <p:spPr bwMode="auto">
                <a:xfrm flipH="1">
                  <a:off x="2208" y="2373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53371" name="Line 210"/>
                <p:cNvSpPr>
                  <a:spLocks noChangeShapeType="1"/>
                </p:cNvSpPr>
                <p:nvPr/>
              </p:nvSpPr>
              <p:spPr bwMode="auto">
                <a:xfrm flipH="1">
                  <a:off x="2208" y="2483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53372" name="Line 211"/>
                <p:cNvSpPr>
                  <a:spLocks noChangeShapeType="1"/>
                </p:cNvSpPr>
                <p:nvPr/>
              </p:nvSpPr>
              <p:spPr bwMode="auto">
                <a:xfrm flipH="1">
                  <a:off x="2208" y="2593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53373" name="Line 212"/>
                <p:cNvSpPr>
                  <a:spLocks noChangeShapeType="1"/>
                </p:cNvSpPr>
                <p:nvPr/>
              </p:nvSpPr>
              <p:spPr bwMode="auto">
                <a:xfrm flipH="1">
                  <a:off x="2208" y="2703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53374" name="Line 213"/>
                <p:cNvSpPr>
                  <a:spLocks noChangeShapeType="1"/>
                </p:cNvSpPr>
                <p:nvPr/>
              </p:nvSpPr>
              <p:spPr bwMode="auto">
                <a:xfrm flipH="1">
                  <a:off x="2208" y="2813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</p:grpSp>
          <p:sp>
            <p:nvSpPr>
              <p:cNvPr id="53359" name="Line 214"/>
              <p:cNvSpPr>
                <a:spLocks noChangeShapeType="1"/>
              </p:cNvSpPr>
              <p:nvPr/>
            </p:nvSpPr>
            <p:spPr bwMode="auto">
              <a:xfrm>
                <a:off x="4480" y="1835"/>
                <a:ext cx="4" cy="1100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60" name="Line 215"/>
              <p:cNvSpPr>
                <a:spLocks noChangeShapeType="1"/>
              </p:cNvSpPr>
              <p:nvPr/>
            </p:nvSpPr>
            <p:spPr bwMode="auto">
              <a:xfrm>
                <a:off x="4876" y="1824"/>
                <a:ext cx="1" cy="1106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61" name="Text Box 216"/>
              <p:cNvSpPr txBox="1">
                <a:spLocks noChangeArrowheads="1"/>
              </p:cNvSpPr>
              <p:nvPr/>
            </p:nvSpPr>
            <p:spPr bwMode="auto">
              <a:xfrm>
                <a:off x="4993" y="1637"/>
                <a:ext cx="376" cy="213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050">
                    <a:latin typeface="Calibri" charset="0"/>
                  </a:rPr>
                  <a:t>Data</a:t>
                </a:r>
              </a:p>
            </p:txBody>
          </p:sp>
          <p:sp>
            <p:nvSpPr>
              <p:cNvPr id="53362" name="Text Box 217"/>
              <p:cNvSpPr txBox="1">
                <a:spLocks noChangeArrowheads="1"/>
              </p:cNvSpPr>
              <p:nvPr/>
            </p:nvSpPr>
            <p:spPr bwMode="auto">
              <a:xfrm>
                <a:off x="4512" y="1632"/>
                <a:ext cx="321" cy="213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050">
                    <a:latin typeface="Calibri" charset="0"/>
                  </a:rPr>
                  <a:t>Tag</a:t>
                </a:r>
              </a:p>
            </p:txBody>
          </p:sp>
          <p:sp>
            <p:nvSpPr>
              <p:cNvPr id="53363" name="Text Box 218"/>
              <p:cNvSpPr txBox="1">
                <a:spLocks noChangeArrowheads="1"/>
              </p:cNvSpPr>
              <p:nvPr/>
            </p:nvSpPr>
            <p:spPr bwMode="auto">
              <a:xfrm>
                <a:off x="4368" y="1632"/>
                <a:ext cx="222" cy="213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050">
                    <a:latin typeface="Calibri" charset="0"/>
                  </a:rPr>
                  <a:t>V</a:t>
                </a:r>
              </a:p>
            </p:txBody>
          </p:sp>
          <p:sp>
            <p:nvSpPr>
              <p:cNvPr id="53364" name="Text Box 219"/>
              <p:cNvSpPr txBox="1">
                <a:spLocks noChangeArrowheads="1"/>
              </p:cNvSpPr>
              <p:nvPr/>
            </p:nvSpPr>
            <p:spPr bwMode="auto">
              <a:xfrm>
                <a:off x="4108" y="1776"/>
                <a:ext cx="322" cy="1223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>
                  <a:lnSpc>
                    <a:spcPct val="110000"/>
                  </a:lnSpc>
                </a:pPr>
                <a:r>
                  <a:rPr lang="en-US" sz="900">
                    <a:latin typeface="Calibri" charset="0"/>
                  </a:rPr>
                  <a:t>0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sz="900">
                    <a:latin typeface="Calibri" charset="0"/>
                  </a:rPr>
                  <a:t>1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sz="900">
                    <a:latin typeface="Calibri" charset="0"/>
                  </a:rPr>
                  <a:t>2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sz="900">
                    <a:latin typeface="Calibri" charset="0"/>
                  </a:rPr>
                  <a:t>.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sz="900">
                    <a:latin typeface="Calibri" charset="0"/>
                  </a:rPr>
                  <a:t>.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sz="900">
                    <a:latin typeface="Calibri" charset="0"/>
                  </a:rPr>
                  <a:t>.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sz="900">
                    <a:latin typeface="Calibri" charset="0"/>
                  </a:rPr>
                  <a:t> 253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sz="900">
                    <a:latin typeface="Calibri" charset="0"/>
                  </a:rPr>
                  <a:t> 254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sz="900">
                    <a:latin typeface="Calibri" charset="0"/>
                  </a:rPr>
                  <a:t> 255</a:t>
                </a:r>
              </a:p>
            </p:txBody>
          </p:sp>
        </p:grpSp>
      </p:grpSp>
      <p:grpSp>
        <p:nvGrpSpPr>
          <p:cNvPr id="12" name="Group 250"/>
          <p:cNvGrpSpPr>
            <a:grpSpLocks/>
          </p:cNvGrpSpPr>
          <p:nvPr/>
        </p:nvGrpSpPr>
        <p:grpSpPr bwMode="auto">
          <a:xfrm>
            <a:off x="1543051" y="2171700"/>
            <a:ext cx="3829051" cy="1314450"/>
            <a:chOff x="384" y="1200"/>
            <a:chExt cx="3216" cy="1104"/>
          </a:xfrm>
        </p:grpSpPr>
        <p:sp>
          <p:nvSpPr>
            <p:cNvPr id="53348" name="Line 20"/>
            <p:cNvSpPr>
              <a:spLocks noChangeShapeType="1"/>
            </p:cNvSpPr>
            <p:nvPr/>
          </p:nvSpPr>
          <p:spPr bwMode="auto">
            <a:xfrm>
              <a:off x="3282" y="1291"/>
              <a:ext cx="148" cy="57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349" name="Text Box 22"/>
            <p:cNvSpPr txBox="1">
              <a:spLocks noChangeArrowheads="1"/>
            </p:cNvSpPr>
            <p:nvPr/>
          </p:nvSpPr>
          <p:spPr bwMode="auto">
            <a:xfrm>
              <a:off x="3387" y="1212"/>
              <a:ext cx="213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 dirty="0">
                  <a:latin typeface="Calibri" charset="0"/>
                </a:rPr>
                <a:t>8</a:t>
              </a:r>
            </a:p>
          </p:txBody>
        </p:sp>
        <p:sp>
          <p:nvSpPr>
            <p:cNvPr id="53350" name="Text Box 23"/>
            <p:cNvSpPr txBox="1">
              <a:spLocks noChangeArrowheads="1"/>
            </p:cNvSpPr>
            <p:nvPr/>
          </p:nvSpPr>
          <p:spPr bwMode="auto">
            <a:xfrm>
              <a:off x="2754" y="1370"/>
              <a:ext cx="452" cy="23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>
                  <a:latin typeface="Calibri" charset="0"/>
                </a:rPr>
                <a:t>Index</a:t>
              </a:r>
            </a:p>
          </p:txBody>
        </p:sp>
        <p:sp>
          <p:nvSpPr>
            <p:cNvPr id="53351" name="Line 244"/>
            <p:cNvSpPr>
              <a:spLocks noChangeShapeType="1"/>
            </p:cNvSpPr>
            <p:nvPr/>
          </p:nvSpPr>
          <p:spPr bwMode="auto">
            <a:xfrm>
              <a:off x="3360" y="1200"/>
              <a:ext cx="0" cy="38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352" name="Line 245"/>
            <p:cNvSpPr>
              <a:spLocks noChangeShapeType="1"/>
            </p:cNvSpPr>
            <p:nvPr/>
          </p:nvSpPr>
          <p:spPr bwMode="auto">
            <a:xfrm>
              <a:off x="384" y="1584"/>
              <a:ext cx="297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353" name="Line 246"/>
            <p:cNvSpPr>
              <a:spLocks noChangeShapeType="1"/>
            </p:cNvSpPr>
            <p:nvPr/>
          </p:nvSpPr>
          <p:spPr bwMode="auto">
            <a:xfrm>
              <a:off x="384" y="1584"/>
              <a:ext cx="0" cy="72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354" name="Line 247"/>
            <p:cNvSpPr>
              <a:spLocks noChangeShapeType="1"/>
            </p:cNvSpPr>
            <p:nvPr/>
          </p:nvSpPr>
          <p:spPr bwMode="auto">
            <a:xfrm>
              <a:off x="384" y="2304"/>
              <a:ext cx="24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  <p:grpSp>
        <p:nvGrpSpPr>
          <p:cNvPr id="13" name="Group 284"/>
          <p:cNvGrpSpPr>
            <a:grpSpLocks/>
          </p:cNvGrpSpPr>
          <p:nvPr/>
        </p:nvGrpSpPr>
        <p:grpSpPr bwMode="auto">
          <a:xfrm>
            <a:off x="1428750" y="2139554"/>
            <a:ext cx="5395913" cy="2775348"/>
            <a:chOff x="240" y="1029"/>
            <a:chExt cx="4532" cy="2331"/>
          </a:xfrm>
        </p:grpSpPr>
        <p:sp>
          <p:nvSpPr>
            <p:cNvPr id="53309" name="Text Box 14"/>
            <p:cNvSpPr txBox="1">
              <a:spLocks noChangeArrowheads="1"/>
            </p:cNvSpPr>
            <p:nvPr/>
          </p:nvSpPr>
          <p:spPr bwMode="auto">
            <a:xfrm>
              <a:off x="2592" y="1029"/>
              <a:ext cx="271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050" dirty="0">
                  <a:latin typeface="Calibri" charset="0"/>
                </a:rPr>
                <a:t>22</a:t>
              </a:r>
            </a:p>
          </p:txBody>
        </p:sp>
        <p:sp>
          <p:nvSpPr>
            <p:cNvPr id="53310" name="Line 16"/>
            <p:cNvSpPr>
              <a:spLocks noChangeShapeType="1"/>
            </p:cNvSpPr>
            <p:nvPr/>
          </p:nvSpPr>
          <p:spPr bwMode="auto">
            <a:xfrm>
              <a:off x="2544" y="1152"/>
              <a:ext cx="145" cy="55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311" name="Text Box 18"/>
            <p:cNvSpPr txBox="1">
              <a:spLocks noChangeArrowheads="1"/>
            </p:cNvSpPr>
            <p:nvPr/>
          </p:nvSpPr>
          <p:spPr bwMode="auto">
            <a:xfrm>
              <a:off x="1296" y="1038"/>
              <a:ext cx="335" cy="23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200" dirty="0">
                  <a:latin typeface="Calibri" charset="0"/>
                </a:rPr>
                <a:t>Tag</a:t>
              </a:r>
            </a:p>
          </p:txBody>
        </p:sp>
        <p:grpSp>
          <p:nvGrpSpPr>
            <p:cNvPr id="14" name="Group 259"/>
            <p:cNvGrpSpPr>
              <a:grpSpLocks/>
            </p:cNvGrpSpPr>
            <p:nvPr/>
          </p:nvGrpSpPr>
          <p:grpSpPr bwMode="auto">
            <a:xfrm>
              <a:off x="240" y="1056"/>
              <a:ext cx="4532" cy="2304"/>
              <a:chOff x="240" y="1200"/>
              <a:chExt cx="4532" cy="2304"/>
            </a:xfrm>
          </p:grpSpPr>
          <p:grpSp>
            <p:nvGrpSpPr>
              <p:cNvPr id="15" name="Group 222"/>
              <p:cNvGrpSpPr>
                <a:grpSpLocks/>
              </p:cNvGrpSpPr>
              <p:nvPr/>
            </p:nvGrpSpPr>
            <p:grpSpPr bwMode="auto">
              <a:xfrm>
                <a:off x="624" y="2304"/>
                <a:ext cx="404" cy="1200"/>
                <a:chOff x="624" y="2304"/>
                <a:chExt cx="404" cy="1200"/>
              </a:xfrm>
            </p:grpSpPr>
            <p:sp>
              <p:nvSpPr>
                <p:cNvPr id="53342" name="Freeform 5"/>
                <p:cNvSpPr>
                  <a:spLocks/>
                </p:cNvSpPr>
                <p:nvPr/>
              </p:nvSpPr>
              <p:spPr bwMode="auto">
                <a:xfrm>
                  <a:off x="624" y="3342"/>
                  <a:ext cx="158" cy="162"/>
                </a:xfrm>
                <a:custGeom>
                  <a:avLst/>
                  <a:gdLst>
                    <a:gd name="T0" fmla="*/ 0 w 222"/>
                    <a:gd name="T1" fmla="*/ 66 h 172"/>
                    <a:gd name="T2" fmla="*/ 1 w 222"/>
                    <a:gd name="T3" fmla="*/ 74 h 172"/>
                    <a:gd name="T4" fmla="*/ 1 w 222"/>
                    <a:gd name="T5" fmla="*/ 83 h 172"/>
                    <a:gd name="T6" fmla="*/ 1 w 222"/>
                    <a:gd name="T7" fmla="*/ 88 h 172"/>
                    <a:gd name="T8" fmla="*/ 2 w 222"/>
                    <a:gd name="T9" fmla="*/ 94 h 172"/>
                    <a:gd name="T10" fmla="*/ 3 w 222"/>
                    <a:gd name="T11" fmla="*/ 100 h 172"/>
                    <a:gd name="T12" fmla="*/ 4 w 222"/>
                    <a:gd name="T13" fmla="*/ 104 h 172"/>
                    <a:gd name="T14" fmla="*/ 6 w 222"/>
                    <a:gd name="T15" fmla="*/ 108 h 172"/>
                    <a:gd name="T16" fmla="*/ 7 w 222"/>
                    <a:gd name="T17" fmla="*/ 111 h 172"/>
                    <a:gd name="T18" fmla="*/ 9 w 222"/>
                    <a:gd name="T19" fmla="*/ 114 h 172"/>
                    <a:gd name="T20" fmla="*/ 10 w 222"/>
                    <a:gd name="T21" fmla="*/ 114 h 172"/>
                    <a:gd name="T22" fmla="*/ 11 w 222"/>
                    <a:gd name="T23" fmla="*/ 114 h 172"/>
                    <a:gd name="T24" fmla="*/ 14 w 222"/>
                    <a:gd name="T25" fmla="*/ 111 h 172"/>
                    <a:gd name="T26" fmla="*/ 15 w 222"/>
                    <a:gd name="T27" fmla="*/ 108 h 172"/>
                    <a:gd name="T28" fmla="*/ 16 w 222"/>
                    <a:gd name="T29" fmla="*/ 104 h 172"/>
                    <a:gd name="T30" fmla="*/ 17 w 222"/>
                    <a:gd name="T31" fmla="*/ 100 h 172"/>
                    <a:gd name="T32" fmla="*/ 19 w 222"/>
                    <a:gd name="T33" fmla="*/ 94 h 172"/>
                    <a:gd name="T34" fmla="*/ 19 w 222"/>
                    <a:gd name="T35" fmla="*/ 88 h 172"/>
                    <a:gd name="T36" fmla="*/ 20 w 222"/>
                    <a:gd name="T37" fmla="*/ 83 h 172"/>
                    <a:gd name="T38" fmla="*/ 21 w 222"/>
                    <a:gd name="T39" fmla="*/ 74 h 172"/>
                    <a:gd name="T40" fmla="*/ 21 w 222"/>
                    <a:gd name="T41" fmla="*/ 69 h 172"/>
                    <a:gd name="T42" fmla="*/ 21 w 222"/>
                    <a:gd name="T43" fmla="*/ 0 h 172"/>
                    <a:gd name="T44" fmla="*/ 1 w 222"/>
                    <a:gd name="T45" fmla="*/ 0 h 172"/>
                    <a:gd name="T46" fmla="*/ 1 w 222"/>
                    <a:gd name="T47" fmla="*/ 69 h 172"/>
                    <a:gd name="T48" fmla="*/ 1 w 222"/>
                    <a:gd name="T49" fmla="*/ 69 h 172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22"/>
                    <a:gd name="T76" fmla="*/ 0 h 172"/>
                    <a:gd name="T77" fmla="*/ 222 w 222"/>
                    <a:gd name="T78" fmla="*/ 172 h 172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22" h="172">
                      <a:moveTo>
                        <a:pt x="0" y="101"/>
                      </a:moveTo>
                      <a:lnTo>
                        <a:pt x="3" y="114"/>
                      </a:lnTo>
                      <a:lnTo>
                        <a:pt x="7" y="125"/>
                      </a:lnTo>
                      <a:lnTo>
                        <a:pt x="13" y="134"/>
                      </a:lnTo>
                      <a:lnTo>
                        <a:pt x="23" y="143"/>
                      </a:lnTo>
                      <a:lnTo>
                        <a:pt x="33" y="152"/>
                      </a:lnTo>
                      <a:lnTo>
                        <a:pt x="47" y="158"/>
                      </a:lnTo>
                      <a:lnTo>
                        <a:pt x="60" y="165"/>
                      </a:lnTo>
                      <a:lnTo>
                        <a:pt x="77" y="169"/>
                      </a:lnTo>
                      <a:lnTo>
                        <a:pt x="94" y="172"/>
                      </a:lnTo>
                      <a:lnTo>
                        <a:pt x="111" y="172"/>
                      </a:lnTo>
                      <a:lnTo>
                        <a:pt x="131" y="172"/>
                      </a:lnTo>
                      <a:lnTo>
                        <a:pt x="148" y="169"/>
                      </a:lnTo>
                      <a:lnTo>
                        <a:pt x="161" y="165"/>
                      </a:lnTo>
                      <a:lnTo>
                        <a:pt x="178" y="158"/>
                      </a:lnTo>
                      <a:lnTo>
                        <a:pt x="188" y="152"/>
                      </a:lnTo>
                      <a:lnTo>
                        <a:pt x="202" y="143"/>
                      </a:lnTo>
                      <a:lnTo>
                        <a:pt x="208" y="134"/>
                      </a:lnTo>
                      <a:lnTo>
                        <a:pt x="215" y="125"/>
                      </a:lnTo>
                      <a:lnTo>
                        <a:pt x="222" y="114"/>
                      </a:lnTo>
                      <a:lnTo>
                        <a:pt x="222" y="104"/>
                      </a:lnTo>
                      <a:lnTo>
                        <a:pt x="222" y="0"/>
                      </a:lnTo>
                      <a:lnTo>
                        <a:pt x="3" y="0"/>
                      </a:lnTo>
                      <a:lnTo>
                        <a:pt x="3" y="104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43" name="Line 6"/>
                <p:cNvSpPr>
                  <a:spLocks noChangeShapeType="1"/>
                </p:cNvSpPr>
                <p:nvPr/>
              </p:nvSpPr>
              <p:spPr bwMode="auto">
                <a:xfrm>
                  <a:off x="651" y="2304"/>
                  <a:ext cx="6" cy="1036"/>
                </a:xfrm>
                <a:prstGeom prst="line">
                  <a:avLst/>
                </a:prstGeom>
                <a:noFill/>
                <a:ln w="20701">
                  <a:solidFill>
                    <a:srgbClr val="000000"/>
                  </a:solidFill>
                  <a:round/>
                  <a:headEnd type="oval" w="sm" len="sm"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53344" name="Freeform 7"/>
                <p:cNvSpPr>
                  <a:spLocks/>
                </p:cNvSpPr>
                <p:nvPr/>
              </p:nvSpPr>
              <p:spPr bwMode="auto">
                <a:xfrm>
                  <a:off x="739" y="3218"/>
                  <a:ext cx="180" cy="113"/>
                </a:xfrm>
                <a:custGeom>
                  <a:avLst/>
                  <a:gdLst>
                    <a:gd name="T0" fmla="*/ 24 w 252"/>
                    <a:gd name="T1" fmla="*/ 0 h 136"/>
                    <a:gd name="T2" fmla="*/ 24 w 252"/>
                    <a:gd name="T3" fmla="*/ 18 h 136"/>
                    <a:gd name="T4" fmla="*/ 0 w 252"/>
                    <a:gd name="T5" fmla="*/ 18 h 136"/>
                    <a:gd name="T6" fmla="*/ 0 w 252"/>
                    <a:gd name="T7" fmla="*/ 37 h 136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52"/>
                    <a:gd name="T13" fmla="*/ 0 h 136"/>
                    <a:gd name="T14" fmla="*/ 252 w 252"/>
                    <a:gd name="T15" fmla="*/ 136 h 1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52" h="136">
                      <a:moveTo>
                        <a:pt x="248" y="0"/>
                      </a:moveTo>
                      <a:lnTo>
                        <a:pt x="252" y="68"/>
                      </a:lnTo>
                      <a:lnTo>
                        <a:pt x="0" y="68"/>
                      </a:lnTo>
                      <a:lnTo>
                        <a:pt x="0" y="136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45" name="Freeform 11"/>
                <p:cNvSpPr>
                  <a:spLocks/>
                </p:cNvSpPr>
                <p:nvPr/>
              </p:nvSpPr>
              <p:spPr bwMode="auto">
                <a:xfrm>
                  <a:off x="808" y="3069"/>
                  <a:ext cx="220" cy="149"/>
                </a:xfrm>
                <a:custGeom>
                  <a:avLst/>
                  <a:gdLst>
                    <a:gd name="T0" fmla="*/ 52 w 249"/>
                    <a:gd name="T1" fmla="*/ 79 h 165"/>
                    <a:gd name="T2" fmla="*/ 61 w 249"/>
                    <a:gd name="T3" fmla="*/ 79 h 165"/>
                    <a:gd name="T4" fmla="*/ 70 w 249"/>
                    <a:gd name="T5" fmla="*/ 79 h 165"/>
                    <a:gd name="T6" fmla="*/ 76 w 249"/>
                    <a:gd name="T7" fmla="*/ 76 h 165"/>
                    <a:gd name="T8" fmla="*/ 84 w 249"/>
                    <a:gd name="T9" fmla="*/ 71 h 165"/>
                    <a:gd name="T10" fmla="*/ 91 w 249"/>
                    <a:gd name="T11" fmla="*/ 69 h 165"/>
                    <a:gd name="T12" fmla="*/ 95 w 249"/>
                    <a:gd name="T13" fmla="*/ 64 h 165"/>
                    <a:gd name="T14" fmla="*/ 99 w 249"/>
                    <a:gd name="T15" fmla="*/ 58 h 165"/>
                    <a:gd name="T16" fmla="*/ 104 w 249"/>
                    <a:gd name="T17" fmla="*/ 52 h 165"/>
                    <a:gd name="T18" fmla="*/ 104 w 249"/>
                    <a:gd name="T19" fmla="*/ 46 h 165"/>
                    <a:gd name="T20" fmla="*/ 104 w 249"/>
                    <a:gd name="T21" fmla="*/ 40 h 165"/>
                    <a:gd name="T22" fmla="*/ 104 w 249"/>
                    <a:gd name="T23" fmla="*/ 33 h 165"/>
                    <a:gd name="T24" fmla="*/ 104 w 249"/>
                    <a:gd name="T25" fmla="*/ 28 h 165"/>
                    <a:gd name="T26" fmla="*/ 99 w 249"/>
                    <a:gd name="T27" fmla="*/ 22 h 165"/>
                    <a:gd name="T28" fmla="*/ 95 w 249"/>
                    <a:gd name="T29" fmla="*/ 17 h 165"/>
                    <a:gd name="T30" fmla="*/ 91 w 249"/>
                    <a:gd name="T31" fmla="*/ 12 h 165"/>
                    <a:gd name="T32" fmla="*/ 84 w 249"/>
                    <a:gd name="T33" fmla="*/ 8 h 165"/>
                    <a:gd name="T34" fmla="*/ 76 w 249"/>
                    <a:gd name="T35" fmla="*/ 5 h 165"/>
                    <a:gd name="T36" fmla="*/ 70 w 249"/>
                    <a:gd name="T37" fmla="*/ 4 h 165"/>
                    <a:gd name="T38" fmla="*/ 61 w 249"/>
                    <a:gd name="T39" fmla="*/ 2 h 165"/>
                    <a:gd name="T40" fmla="*/ 52 w 249"/>
                    <a:gd name="T41" fmla="*/ 0 h 165"/>
                    <a:gd name="T42" fmla="*/ 44 w 249"/>
                    <a:gd name="T43" fmla="*/ 2 h 165"/>
                    <a:gd name="T44" fmla="*/ 37 w 249"/>
                    <a:gd name="T45" fmla="*/ 4 h 165"/>
                    <a:gd name="T46" fmla="*/ 29 w 249"/>
                    <a:gd name="T47" fmla="*/ 5 h 165"/>
                    <a:gd name="T48" fmla="*/ 21 w 249"/>
                    <a:gd name="T49" fmla="*/ 8 h 165"/>
                    <a:gd name="T50" fmla="*/ 16 w 249"/>
                    <a:gd name="T51" fmla="*/ 12 h 165"/>
                    <a:gd name="T52" fmla="*/ 10 w 249"/>
                    <a:gd name="T53" fmla="*/ 17 h 165"/>
                    <a:gd name="T54" fmla="*/ 6 w 249"/>
                    <a:gd name="T55" fmla="*/ 22 h 165"/>
                    <a:gd name="T56" fmla="*/ 4 w 249"/>
                    <a:gd name="T57" fmla="*/ 28 h 165"/>
                    <a:gd name="T58" fmla="*/ 4 w 249"/>
                    <a:gd name="T59" fmla="*/ 33 h 165"/>
                    <a:gd name="T60" fmla="*/ 0 w 249"/>
                    <a:gd name="T61" fmla="*/ 40 h 165"/>
                    <a:gd name="T62" fmla="*/ 4 w 249"/>
                    <a:gd name="T63" fmla="*/ 46 h 165"/>
                    <a:gd name="T64" fmla="*/ 4 w 249"/>
                    <a:gd name="T65" fmla="*/ 52 h 165"/>
                    <a:gd name="T66" fmla="*/ 6 w 249"/>
                    <a:gd name="T67" fmla="*/ 58 h 165"/>
                    <a:gd name="T68" fmla="*/ 10 w 249"/>
                    <a:gd name="T69" fmla="*/ 64 h 165"/>
                    <a:gd name="T70" fmla="*/ 16 w 249"/>
                    <a:gd name="T71" fmla="*/ 69 h 165"/>
                    <a:gd name="T72" fmla="*/ 21 w 249"/>
                    <a:gd name="T73" fmla="*/ 71 h 165"/>
                    <a:gd name="T74" fmla="*/ 29 w 249"/>
                    <a:gd name="T75" fmla="*/ 76 h 165"/>
                    <a:gd name="T76" fmla="*/ 37 w 249"/>
                    <a:gd name="T77" fmla="*/ 79 h 165"/>
                    <a:gd name="T78" fmla="*/ 44 w 249"/>
                    <a:gd name="T79" fmla="*/ 79 h 165"/>
                    <a:gd name="T80" fmla="*/ 52 w 249"/>
                    <a:gd name="T81" fmla="*/ 80 h 165"/>
                    <a:gd name="T82" fmla="*/ 52 w 249"/>
                    <a:gd name="T83" fmla="*/ 80 h 16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249"/>
                    <a:gd name="T127" fmla="*/ 0 h 165"/>
                    <a:gd name="T128" fmla="*/ 249 w 249"/>
                    <a:gd name="T129" fmla="*/ 165 h 16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249" h="165">
                      <a:moveTo>
                        <a:pt x="125" y="162"/>
                      </a:moveTo>
                      <a:lnTo>
                        <a:pt x="145" y="162"/>
                      </a:lnTo>
                      <a:lnTo>
                        <a:pt x="165" y="160"/>
                      </a:lnTo>
                      <a:lnTo>
                        <a:pt x="182" y="154"/>
                      </a:lnTo>
                      <a:lnTo>
                        <a:pt x="199" y="147"/>
                      </a:lnTo>
                      <a:lnTo>
                        <a:pt x="216" y="140"/>
                      </a:lnTo>
                      <a:lnTo>
                        <a:pt x="226" y="130"/>
                      </a:lnTo>
                      <a:lnTo>
                        <a:pt x="236" y="121"/>
                      </a:lnTo>
                      <a:lnTo>
                        <a:pt x="246" y="108"/>
                      </a:lnTo>
                      <a:lnTo>
                        <a:pt x="249" y="94"/>
                      </a:lnTo>
                      <a:lnTo>
                        <a:pt x="249" y="81"/>
                      </a:lnTo>
                      <a:lnTo>
                        <a:pt x="249" y="68"/>
                      </a:lnTo>
                      <a:lnTo>
                        <a:pt x="246" y="57"/>
                      </a:lnTo>
                      <a:lnTo>
                        <a:pt x="236" y="44"/>
                      </a:lnTo>
                      <a:lnTo>
                        <a:pt x="226" y="35"/>
                      </a:lnTo>
                      <a:lnTo>
                        <a:pt x="216" y="24"/>
                      </a:lnTo>
                      <a:lnTo>
                        <a:pt x="199" y="15"/>
                      </a:lnTo>
                      <a:lnTo>
                        <a:pt x="182" y="9"/>
                      </a:lnTo>
                      <a:lnTo>
                        <a:pt x="165" y="4"/>
                      </a:lnTo>
                      <a:lnTo>
                        <a:pt x="145" y="2"/>
                      </a:lnTo>
                      <a:lnTo>
                        <a:pt x="125" y="0"/>
                      </a:lnTo>
                      <a:lnTo>
                        <a:pt x="105" y="2"/>
                      </a:lnTo>
                      <a:lnTo>
                        <a:pt x="88" y="4"/>
                      </a:lnTo>
                      <a:lnTo>
                        <a:pt x="68" y="9"/>
                      </a:lnTo>
                      <a:lnTo>
                        <a:pt x="51" y="15"/>
                      </a:lnTo>
                      <a:lnTo>
                        <a:pt x="37" y="24"/>
                      </a:lnTo>
                      <a:lnTo>
                        <a:pt x="24" y="35"/>
                      </a:lnTo>
                      <a:lnTo>
                        <a:pt x="14" y="44"/>
                      </a:lnTo>
                      <a:lnTo>
                        <a:pt x="7" y="57"/>
                      </a:lnTo>
                      <a:lnTo>
                        <a:pt x="4" y="68"/>
                      </a:lnTo>
                      <a:lnTo>
                        <a:pt x="0" y="81"/>
                      </a:lnTo>
                      <a:lnTo>
                        <a:pt x="4" y="94"/>
                      </a:lnTo>
                      <a:lnTo>
                        <a:pt x="7" y="108"/>
                      </a:lnTo>
                      <a:lnTo>
                        <a:pt x="14" y="121"/>
                      </a:lnTo>
                      <a:lnTo>
                        <a:pt x="24" y="130"/>
                      </a:lnTo>
                      <a:lnTo>
                        <a:pt x="37" y="140"/>
                      </a:lnTo>
                      <a:lnTo>
                        <a:pt x="51" y="147"/>
                      </a:lnTo>
                      <a:lnTo>
                        <a:pt x="68" y="154"/>
                      </a:lnTo>
                      <a:lnTo>
                        <a:pt x="88" y="160"/>
                      </a:lnTo>
                      <a:lnTo>
                        <a:pt x="105" y="162"/>
                      </a:lnTo>
                      <a:lnTo>
                        <a:pt x="125" y="165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46" name="Freeform 12"/>
                <p:cNvSpPr>
                  <a:spLocks noEditPoints="1"/>
                </p:cNvSpPr>
                <p:nvPr/>
              </p:nvSpPr>
              <p:spPr bwMode="auto">
                <a:xfrm>
                  <a:off x="886" y="3134"/>
                  <a:ext cx="65" cy="22"/>
                </a:xfrm>
                <a:custGeom>
                  <a:avLst/>
                  <a:gdLst>
                    <a:gd name="T0" fmla="*/ 0 w 74"/>
                    <a:gd name="T1" fmla="*/ 0 h 25"/>
                    <a:gd name="T2" fmla="*/ 30 w 74"/>
                    <a:gd name="T3" fmla="*/ 0 h 25"/>
                    <a:gd name="T4" fmla="*/ 30 w 74"/>
                    <a:gd name="T5" fmla="*/ 4 h 25"/>
                    <a:gd name="T6" fmla="*/ 3 w 74"/>
                    <a:gd name="T7" fmla="*/ 4 h 25"/>
                    <a:gd name="T8" fmla="*/ 3 w 74"/>
                    <a:gd name="T9" fmla="*/ 0 h 25"/>
                    <a:gd name="T10" fmla="*/ 3 w 74"/>
                    <a:gd name="T11" fmla="*/ 0 h 25"/>
                    <a:gd name="T12" fmla="*/ 0 w 74"/>
                    <a:gd name="T13" fmla="*/ 0 h 25"/>
                    <a:gd name="T14" fmla="*/ 3 w 74"/>
                    <a:gd name="T15" fmla="*/ 8 h 25"/>
                    <a:gd name="T16" fmla="*/ 30 w 74"/>
                    <a:gd name="T17" fmla="*/ 8 h 25"/>
                    <a:gd name="T18" fmla="*/ 30 w 74"/>
                    <a:gd name="T19" fmla="*/ 10 h 25"/>
                    <a:gd name="T20" fmla="*/ 3 w 74"/>
                    <a:gd name="T21" fmla="*/ 10 h 25"/>
                    <a:gd name="T22" fmla="*/ 3 w 74"/>
                    <a:gd name="T23" fmla="*/ 8 h 25"/>
                    <a:gd name="T24" fmla="*/ 3 w 74"/>
                    <a:gd name="T25" fmla="*/ 8 h 2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4"/>
                    <a:gd name="T40" fmla="*/ 0 h 25"/>
                    <a:gd name="T41" fmla="*/ 74 w 74"/>
                    <a:gd name="T42" fmla="*/ 25 h 2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4" h="25">
                      <a:moveTo>
                        <a:pt x="0" y="0"/>
                      </a:moveTo>
                      <a:lnTo>
                        <a:pt x="74" y="0"/>
                      </a:lnTo>
                      <a:lnTo>
                        <a:pt x="74" y="7"/>
                      </a:lnTo>
                      <a:lnTo>
                        <a:pt x="3" y="7"/>
                      </a:lnTo>
                      <a:lnTo>
                        <a:pt x="3" y="0"/>
                      </a:lnTo>
                      <a:lnTo>
                        <a:pt x="0" y="0"/>
                      </a:lnTo>
                      <a:close/>
                      <a:moveTo>
                        <a:pt x="3" y="18"/>
                      </a:moveTo>
                      <a:lnTo>
                        <a:pt x="74" y="18"/>
                      </a:lnTo>
                      <a:lnTo>
                        <a:pt x="74" y="25"/>
                      </a:lnTo>
                      <a:lnTo>
                        <a:pt x="3" y="25"/>
                      </a:lnTo>
                      <a:lnTo>
                        <a:pt x="3" y="1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47" name="Line 52"/>
                <p:cNvSpPr>
                  <a:spLocks noChangeShapeType="1"/>
                </p:cNvSpPr>
                <p:nvPr/>
              </p:nvSpPr>
              <p:spPr bwMode="auto">
                <a:xfrm>
                  <a:off x="912" y="2304"/>
                  <a:ext cx="0" cy="768"/>
                </a:xfrm>
                <a:prstGeom prst="line">
                  <a:avLst/>
                </a:prstGeom>
                <a:noFill/>
                <a:ln w="38100">
                  <a:solidFill>
                    <a:srgbClr val="000000"/>
                  </a:solidFill>
                  <a:round/>
                  <a:headEnd type="oval" w="sm" len="sm"/>
                  <a:tailEnd type="triangle" w="med" len="med"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</p:grpSp>
          <p:grpSp>
            <p:nvGrpSpPr>
              <p:cNvPr id="16" name="Group 223"/>
              <p:cNvGrpSpPr>
                <a:grpSpLocks/>
              </p:cNvGrpSpPr>
              <p:nvPr/>
            </p:nvGrpSpPr>
            <p:grpSpPr bwMode="auto">
              <a:xfrm>
                <a:off x="1872" y="2304"/>
                <a:ext cx="404" cy="1200"/>
                <a:chOff x="624" y="2304"/>
                <a:chExt cx="404" cy="1200"/>
              </a:xfrm>
            </p:grpSpPr>
            <p:sp>
              <p:nvSpPr>
                <p:cNvPr id="53336" name="Freeform 224"/>
                <p:cNvSpPr>
                  <a:spLocks/>
                </p:cNvSpPr>
                <p:nvPr/>
              </p:nvSpPr>
              <p:spPr bwMode="auto">
                <a:xfrm>
                  <a:off x="624" y="3342"/>
                  <a:ext cx="158" cy="162"/>
                </a:xfrm>
                <a:custGeom>
                  <a:avLst/>
                  <a:gdLst>
                    <a:gd name="T0" fmla="*/ 0 w 222"/>
                    <a:gd name="T1" fmla="*/ 66 h 172"/>
                    <a:gd name="T2" fmla="*/ 1 w 222"/>
                    <a:gd name="T3" fmla="*/ 74 h 172"/>
                    <a:gd name="T4" fmla="*/ 1 w 222"/>
                    <a:gd name="T5" fmla="*/ 83 h 172"/>
                    <a:gd name="T6" fmla="*/ 1 w 222"/>
                    <a:gd name="T7" fmla="*/ 88 h 172"/>
                    <a:gd name="T8" fmla="*/ 2 w 222"/>
                    <a:gd name="T9" fmla="*/ 94 h 172"/>
                    <a:gd name="T10" fmla="*/ 3 w 222"/>
                    <a:gd name="T11" fmla="*/ 100 h 172"/>
                    <a:gd name="T12" fmla="*/ 4 w 222"/>
                    <a:gd name="T13" fmla="*/ 104 h 172"/>
                    <a:gd name="T14" fmla="*/ 6 w 222"/>
                    <a:gd name="T15" fmla="*/ 108 h 172"/>
                    <a:gd name="T16" fmla="*/ 7 w 222"/>
                    <a:gd name="T17" fmla="*/ 111 h 172"/>
                    <a:gd name="T18" fmla="*/ 9 w 222"/>
                    <a:gd name="T19" fmla="*/ 114 h 172"/>
                    <a:gd name="T20" fmla="*/ 10 w 222"/>
                    <a:gd name="T21" fmla="*/ 114 h 172"/>
                    <a:gd name="T22" fmla="*/ 11 w 222"/>
                    <a:gd name="T23" fmla="*/ 114 h 172"/>
                    <a:gd name="T24" fmla="*/ 14 w 222"/>
                    <a:gd name="T25" fmla="*/ 111 h 172"/>
                    <a:gd name="T26" fmla="*/ 15 w 222"/>
                    <a:gd name="T27" fmla="*/ 108 h 172"/>
                    <a:gd name="T28" fmla="*/ 16 w 222"/>
                    <a:gd name="T29" fmla="*/ 104 h 172"/>
                    <a:gd name="T30" fmla="*/ 17 w 222"/>
                    <a:gd name="T31" fmla="*/ 100 h 172"/>
                    <a:gd name="T32" fmla="*/ 19 w 222"/>
                    <a:gd name="T33" fmla="*/ 94 h 172"/>
                    <a:gd name="T34" fmla="*/ 19 w 222"/>
                    <a:gd name="T35" fmla="*/ 88 h 172"/>
                    <a:gd name="T36" fmla="*/ 20 w 222"/>
                    <a:gd name="T37" fmla="*/ 83 h 172"/>
                    <a:gd name="T38" fmla="*/ 21 w 222"/>
                    <a:gd name="T39" fmla="*/ 74 h 172"/>
                    <a:gd name="T40" fmla="*/ 21 w 222"/>
                    <a:gd name="T41" fmla="*/ 69 h 172"/>
                    <a:gd name="T42" fmla="*/ 21 w 222"/>
                    <a:gd name="T43" fmla="*/ 0 h 172"/>
                    <a:gd name="T44" fmla="*/ 1 w 222"/>
                    <a:gd name="T45" fmla="*/ 0 h 172"/>
                    <a:gd name="T46" fmla="*/ 1 w 222"/>
                    <a:gd name="T47" fmla="*/ 69 h 172"/>
                    <a:gd name="T48" fmla="*/ 1 w 222"/>
                    <a:gd name="T49" fmla="*/ 69 h 172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22"/>
                    <a:gd name="T76" fmla="*/ 0 h 172"/>
                    <a:gd name="T77" fmla="*/ 222 w 222"/>
                    <a:gd name="T78" fmla="*/ 172 h 172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22" h="172">
                      <a:moveTo>
                        <a:pt x="0" y="101"/>
                      </a:moveTo>
                      <a:lnTo>
                        <a:pt x="3" y="114"/>
                      </a:lnTo>
                      <a:lnTo>
                        <a:pt x="7" y="125"/>
                      </a:lnTo>
                      <a:lnTo>
                        <a:pt x="13" y="134"/>
                      </a:lnTo>
                      <a:lnTo>
                        <a:pt x="23" y="143"/>
                      </a:lnTo>
                      <a:lnTo>
                        <a:pt x="33" y="152"/>
                      </a:lnTo>
                      <a:lnTo>
                        <a:pt x="47" y="158"/>
                      </a:lnTo>
                      <a:lnTo>
                        <a:pt x="60" y="165"/>
                      </a:lnTo>
                      <a:lnTo>
                        <a:pt x="77" y="169"/>
                      </a:lnTo>
                      <a:lnTo>
                        <a:pt x="94" y="172"/>
                      </a:lnTo>
                      <a:lnTo>
                        <a:pt x="111" y="172"/>
                      </a:lnTo>
                      <a:lnTo>
                        <a:pt x="131" y="172"/>
                      </a:lnTo>
                      <a:lnTo>
                        <a:pt x="148" y="169"/>
                      </a:lnTo>
                      <a:lnTo>
                        <a:pt x="161" y="165"/>
                      </a:lnTo>
                      <a:lnTo>
                        <a:pt x="178" y="158"/>
                      </a:lnTo>
                      <a:lnTo>
                        <a:pt x="188" y="152"/>
                      </a:lnTo>
                      <a:lnTo>
                        <a:pt x="202" y="143"/>
                      </a:lnTo>
                      <a:lnTo>
                        <a:pt x="208" y="134"/>
                      </a:lnTo>
                      <a:lnTo>
                        <a:pt x="215" y="125"/>
                      </a:lnTo>
                      <a:lnTo>
                        <a:pt x="222" y="114"/>
                      </a:lnTo>
                      <a:lnTo>
                        <a:pt x="222" y="104"/>
                      </a:lnTo>
                      <a:lnTo>
                        <a:pt x="222" y="0"/>
                      </a:lnTo>
                      <a:lnTo>
                        <a:pt x="3" y="0"/>
                      </a:lnTo>
                      <a:lnTo>
                        <a:pt x="3" y="104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37" name="Line 225"/>
                <p:cNvSpPr>
                  <a:spLocks noChangeShapeType="1"/>
                </p:cNvSpPr>
                <p:nvPr/>
              </p:nvSpPr>
              <p:spPr bwMode="auto">
                <a:xfrm>
                  <a:off x="651" y="2304"/>
                  <a:ext cx="6" cy="1036"/>
                </a:xfrm>
                <a:prstGeom prst="line">
                  <a:avLst/>
                </a:prstGeom>
                <a:noFill/>
                <a:ln w="20701">
                  <a:solidFill>
                    <a:srgbClr val="000000"/>
                  </a:solidFill>
                  <a:round/>
                  <a:headEnd type="oval" w="sm" len="sm"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53338" name="Freeform 226"/>
                <p:cNvSpPr>
                  <a:spLocks/>
                </p:cNvSpPr>
                <p:nvPr/>
              </p:nvSpPr>
              <p:spPr bwMode="auto">
                <a:xfrm>
                  <a:off x="739" y="3218"/>
                  <a:ext cx="180" cy="113"/>
                </a:xfrm>
                <a:custGeom>
                  <a:avLst/>
                  <a:gdLst>
                    <a:gd name="T0" fmla="*/ 24 w 252"/>
                    <a:gd name="T1" fmla="*/ 0 h 136"/>
                    <a:gd name="T2" fmla="*/ 24 w 252"/>
                    <a:gd name="T3" fmla="*/ 18 h 136"/>
                    <a:gd name="T4" fmla="*/ 0 w 252"/>
                    <a:gd name="T5" fmla="*/ 18 h 136"/>
                    <a:gd name="T6" fmla="*/ 0 w 252"/>
                    <a:gd name="T7" fmla="*/ 37 h 136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52"/>
                    <a:gd name="T13" fmla="*/ 0 h 136"/>
                    <a:gd name="T14" fmla="*/ 252 w 252"/>
                    <a:gd name="T15" fmla="*/ 136 h 1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52" h="136">
                      <a:moveTo>
                        <a:pt x="248" y="0"/>
                      </a:moveTo>
                      <a:lnTo>
                        <a:pt x="252" y="68"/>
                      </a:lnTo>
                      <a:lnTo>
                        <a:pt x="0" y="68"/>
                      </a:lnTo>
                      <a:lnTo>
                        <a:pt x="0" y="136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39" name="Freeform 227"/>
                <p:cNvSpPr>
                  <a:spLocks/>
                </p:cNvSpPr>
                <p:nvPr/>
              </p:nvSpPr>
              <p:spPr bwMode="auto">
                <a:xfrm>
                  <a:off x="808" y="3069"/>
                  <a:ext cx="220" cy="149"/>
                </a:xfrm>
                <a:custGeom>
                  <a:avLst/>
                  <a:gdLst>
                    <a:gd name="T0" fmla="*/ 52 w 249"/>
                    <a:gd name="T1" fmla="*/ 79 h 165"/>
                    <a:gd name="T2" fmla="*/ 61 w 249"/>
                    <a:gd name="T3" fmla="*/ 79 h 165"/>
                    <a:gd name="T4" fmla="*/ 70 w 249"/>
                    <a:gd name="T5" fmla="*/ 79 h 165"/>
                    <a:gd name="T6" fmla="*/ 76 w 249"/>
                    <a:gd name="T7" fmla="*/ 76 h 165"/>
                    <a:gd name="T8" fmla="*/ 84 w 249"/>
                    <a:gd name="T9" fmla="*/ 71 h 165"/>
                    <a:gd name="T10" fmla="*/ 91 w 249"/>
                    <a:gd name="T11" fmla="*/ 69 h 165"/>
                    <a:gd name="T12" fmla="*/ 95 w 249"/>
                    <a:gd name="T13" fmla="*/ 64 h 165"/>
                    <a:gd name="T14" fmla="*/ 99 w 249"/>
                    <a:gd name="T15" fmla="*/ 58 h 165"/>
                    <a:gd name="T16" fmla="*/ 104 w 249"/>
                    <a:gd name="T17" fmla="*/ 52 h 165"/>
                    <a:gd name="T18" fmla="*/ 104 w 249"/>
                    <a:gd name="T19" fmla="*/ 46 h 165"/>
                    <a:gd name="T20" fmla="*/ 104 w 249"/>
                    <a:gd name="T21" fmla="*/ 40 h 165"/>
                    <a:gd name="T22" fmla="*/ 104 w 249"/>
                    <a:gd name="T23" fmla="*/ 33 h 165"/>
                    <a:gd name="T24" fmla="*/ 104 w 249"/>
                    <a:gd name="T25" fmla="*/ 28 h 165"/>
                    <a:gd name="T26" fmla="*/ 99 w 249"/>
                    <a:gd name="T27" fmla="*/ 22 h 165"/>
                    <a:gd name="T28" fmla="*/ 95 w 249"/>
                    <a:gd name="T29" fmla="*/ 17 h 165"/>
                    <a:gd name="T30" fmla="*/ 91 w 249"/>
                    <a:gd name="T31" fmla="*/ 12 h 165"/>
                    <a:gd name="T32" fmla="*/ 84 w 249"/>
                    <a:gd name="T33" fmla="*/ 8 h 165"/>
                    <a:gd name="T34" fmla="*/ 76 w 249"/>
                    <a:gd name="T35" fmla="*/ 5 h 165"/>
                    <a:gd name="T36" fmla="*/ 70 w 249"/>
                    <a:gd name="T37" fmla="*/ 4 h 165"/>
                    <a:gd name="T38" fmla="*/ 61 w 249"/>
                    <a:gd name="T39" fmla="*/ 2 h 165"/>
                    <a:gd name="T40" fmla="*/ 52 w 249"/>
                    <a:gd name="T41" fmla="*/ 0 h 165"/>
                    <a:gd name="T42" fmla="*/ 44 w 249"/>
                    <a:gd name="T43" fmla="*/ 2 h 165"/>
                    <a:gd name="T44" fmla="*/ 37 w 249"/>
                    <a:gd name="T45" fmla="*/ 4 h 165"/>
                    <a:gd name="T46" fmla="*/ 29 w 249"/>
                    <a:gd name="T47" fmla="*/ 5 h 165"/>
                    <a:gd name="T48" fmla="*/ 21 w 249"/>
                    <a:gd name="T49" fmla="*/ 8 h 165"/>
                    <a:gd name="T50" fmla="*/ 16 w 249"/>
                    <a:gd name="T51" fmla="*/ 12 h 165"/>
                    <a:gd name="T52" fmla="*/ 10 w 249"/>
                    <a:gd name="T53" fmla="*/ 17 h 165"/>
                    <a:gd name="T54" fmla="*/ 6 w 249"/>
                    <a:gd name="T55" fmla="*/ 22 h 165"/>
                    <a:gd name="T56" fmla="*/ 4 w 249"/>
                    <a:gd name="T57" fmla="*/ 28 h 165"/>
                    <a:gd name="T58" fmla="*/ 4 w 249"/>
                    <a:gd name="T59" fmla="*/ 33 h 165"/>
                    <a:gd name="T60" fmla="*/ 0 w 249"/>
                    <a:gd name="T61" fmla="*/ 40 h 165"/>
                    <a:gd name="T62" fmla="*/ 4 w 249"/>
                    <a:gd name="T63" fmla="*/ 46 h 165"/>
                    <a:gd name="T64" fmla="*/ 4 w 249"/>
                    <a:gd name="T65" fmla="*/ 52 h 165"/>
                    <a:gd name="T66" fmla="*/ 6 w 249"/>
                    <a:gd name="T67" fmla="*/ 58 h 165"/>
                    <a:gd name="T68" fmla="*/ 10 w 249"/>
                    <a:gd name="T69" fmla="*/ 64 h 165"/>
                    <a:gd name="T70" fmla="*/ 16 w 249"/>
                    <a:gd name="T71" fmla="*/ 69 h 165"/>
                    <a:gd name="T72" fmla="*/ 21 w 249"/>
                    <a:gd name="T73" fmla="*/ 71 h 165"/>
                    <a:gd name="T74" fmla="*/ 29 w 249"/>
                    <a:gd name="T75" fmla="*/ 76 h 165"/>
                    <a:gd name="T76" fmla="*/ 37 w 249"/>
                    <a:gd name="T77" fmla="*/ 79 h 165"/>
                    <a:gd name="T78" fmla="*/ 44 w 249"/>
                    <a:gd name="T79" fmla="*/ 79 h 165"/>
                    <a:gd name="T80" fmla="*/ 52 w 249"/>
                    <a:gd name="T81" fmla="*/ 80 h 165"/>
                    <a:gd name="T82" fmla="*/ 52 w 249"/>
                    <a:gd name="T83" fmla="*/ 80 h 16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249"/>
                    <a:gd name="T127" fmla="*/ 0 h 165"/>
                    <a:gd name="T128" fmla="*/ 249 w 249"/>
                    <a:gd name="T129" fmla="*/ 165 h 16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249" h="165">
                      <a:moveTo>
                        <a:pt x="125" y="162"/>
                      </a:moveTo>
                      <a:lnTo>
                        <a:pt x="145" y="162"/>
                      </a:lnTo>
                      <a:lnTo>
                        <a:pt x="165" y="160"/>
                      </a:lnTo>
                      <a:lnTo>
                        <a:pt x="182" y="154"/>
                      </a:lnTo>
                      <a:lnTo>
                        <a:pt x="199" y="147"/>
                      </a:lnTo>
                      <a:lnTo>
                        <a:pt x="216" y="140"/>
                      </a:lnTo>
                      <a:lnTo>
                        <a:pt x="226" y="130"/>
                      </a:lnTo>
                      <a:lnTo>
                        <a:pt x="236" y="121"/>
                      </a:lnTo>
                      <a:lnTo>
                        <a:pt x="246" y="108"/>
                      </a:lnTo>
                      <a:lnTo>
                        <a:pt x="249" y="94"/>
                      </a:lnTo>
                      <a:lnTo>
                        <a:pt x="249" y="81"/>
                      </a:lnTo>
                      <a:lnTo>
                        <a:pt x="249" y="68"/>
                      </a:lnTo>
                      <a:lnTo>
                        <a:pt x="246" y="57"/>
                      </a:lnTo>
                      <a:lnTo>
                        <a:pt x="236" y="44"/>
                      </a:lnTo>
                      <a:lnTo>
                        <a:pt x="226" y="35"/>
                      </a:lnTo>
                      <a:lnTo>
                        <a:pt x="216" y="24"/>
                      </a:lnTo>
                      <a:lnTo>
                        <a:pt x="199" y="15"/>
                      </a:lnTo>
                      <a:lnTo>
                        <a:pt x="182" y="9"/>
                      </a:lnTo>
                      <a:lnTo>
                        <a:pt x="165" y="4"/>
                      </a:lnTo>
                      <a:lnTo>
                        <a:pt x="145" y="2"/>
                      </a:lnTo>
                      <a:lnTo>
                        <a:pt x="125" y="0"/>
                      </a:lnTo>
                      <a:lnTo>
                        <a:pt x="105" y="2"/>
                      </a:lnTo>
                      <a:lnTo>
                        <a:pt x="88" y="4"/>
                      </a:lnTo>
                      <a:lnTo>
                        <a:pt x="68" y="9"/>
                      </a:lnTo>
                      <a:lnTo>
                        <a:pt x="51" y="15"/>
                      </a:lnTo>
                      <a:lnTo>
                        <a:pt x="37" y="24"/>
                      </a:lnTo>
                      <a:lnTo>
                        <a:pt x="24" y="35"/>
                      </a:lnTo>
                      <a:lnTo>
                        <a:pt x="14" y="44"/>
                      </a:lnTo>
                      <a:lnTo>
                        <a:pt x="7" y="57"/>
                      </a:lnTo>
                      <a:lnTo>
                        <a:pt x="4" y="68"/>
                      </a:lnTo>
                      <a:lnTo>
                        <a:pt x="0" y="81"/>
                      </a:lnTo>
                      <a:lnTo>
                        <a:pt x="4" y="94"/>
                      </a:lnTo>
                      <a:lnTo>
                        <a:pt x="7" y="108"/>
                      </a:lnTo>
                      <a:lnTo>
                        <a:pt x="14" y="121"/>
                      </a:lnTo>
                      <a:lnTo>
                        <a:pt x="24" y="130"/>
                      </a:lnTo>
                      <a:lnTo>
                        <a:pt x="37" y="140"/>
                      </a:lnTo>
                      <a:lnTo>
                        <a:pt x="51" y="147"/>
                      </a:lnTo>
                      <a:lnTo>
                        <a:pt x="68" y="154"/>
                      </a:lnTo>
                      <a:lnTo>
                        <a:pt x="88" y="160"/>
                      </a:lnTo>
                      <a:lnTo>
                        <a:pt x="105" y="162"/>
                      </a:lnTo>
                      <a:lnTo>
                        <a:pt x="125" y="165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40" name="Freeform 228"/>
                <p:cNvSpPr>
                  <a:spLocks noEditPoints="1"/>
                </p:cNvSpPr>
                <p:nvPr/>
              </p:nvSpPr>
              <p:spPr bwMode="auto">
                <a:xfrm>
                  <a:off x="886" y="3134"/>
                  <a:ext cx="65" cy="22"/>
                </a:xfrm>
                <a:custGeom>
                  <a:avLst/>
                  <a:gdLst>
                    <a:gd name="T0" fmla="*/ 0 w 74"/>
                    <a:gd name="T1" fmla="*/ 0 h 25"/>
                    <a:gd name="T2" fmla="*/ 30 w 74"/>
                    <a:gd name="T3" fmla="*/ 0 h 25"/>
                    <a:gd name="T4" fmla="*/ 30 w 74"/>
                    <a:gd name="T5" fmla="*/ 4 h 25"/>
                    <a:gd name="T6" fmla="*/ 3 w 74"/>
                    <a:gd name="T7" fmla="*/ 4 h 25"/>
                    <a:gd name="T8" fmla="*/ 3 w 74"/>
                    <a:gd name="T9" fmla="*/ 0 h 25"/>
                    <a:gd name="T10" fmla="*/ 3 w 74"/>
                    <a:gd name="T11" fmla="*/ 0 h 25"/>
                    <a:gd name="T12" fmla="*/ 0 w 74"/>
                    <a:gd name="T13" fmla="*/ 0 h 25"/>
                    <a:gd name="T14" fmla="*/ 3 w 74"/>
                    <a:gd name="T15" fmla="*/ 8 h 25"/>
                    <a:gd name="T16" fmla="*/ 30 w 74"/>
                    <a:gd name="T17" fmla="*/ 8 h 25"/>
                    <a:gd name="T18" fmla="*/ 30 w 74"/>
                    <a:gd name="T19" fmla="*/ 10 h 25"/>
                    <a:gd name="T20" fmla="*/ 3 w 74"/>
                    <a:gd name="T21" fmla="*/ 10 h 25"/>
                    <a:gd name="T22" fmla="*/ 3 w 74"/>
                    <a:gd name="T23" fmla="*/ 8 h 25"/>
                    <a:gd name="T24" fmla="*/ 3 w 74"/>
                    <a:gd name="T25" fmla="*/ 8 h 2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4"/>
                    <a:gd name="T40" fmla="*/ 0 h 25"/>
                    <a:gd name="T41" fmla="*/ 74 w 74"/>
                    <a:gd name="T42" fmla="*/ 25 h 2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4" h="25">
                      <a:moveTo>
                        <a:pt x="0" y="0"/>
                      </a:moveTo>
                      <a:lnTo>
                        <a:pt x="74" y="0"/>
                      </a:lnTo>
                      <a:lnTo>
                        <a:pt x="74" y="7"/>
                      </a:lnTo>
                      <a:lnTo>
                        <a:pt x="3" y="7"/>
                      </a:lnTo>
                      <a:lnTo>
                        <a:pt x="3" y="0"/>
                      </a:lnTo>
                      <a:lnTo>
                        <a:pt x="0" y="0"/>
                      </a:lnTo>
                      <a:close/>
                      <a:moveTo>
                        <a:pt x="3" y="18"/>
                      </a:moveTo>
                      <a:lnTo>
                        <a:pt x="74" y="18"/>
                      </a:lnTo>
                      <a:lnTo>
                        <a:pt x="74" y="25"/>
                      </a:lnTo>
                      <a:lnTo>
                        <a:pt x="3" y="25"/>
                      </a:lnTo>
                      <a:lnTo>
                        <a:pt x="3" y="1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41" name="Line 229"/>
                <p:cNvSpPr>
                  <a:spLocks noChangeShapeType="1"/>
                </p:cNvSpPr>
                <p:nvPr/>
              </p:nvSpPr>
              <p:spPr bwMode="auto">
                <a:xfrm>
                  <a:off x="912" y="2304"/>
                  <a:ext cx="0" cy="768"/>
                </a:xfrm>
                <a:prstGeom prst="line">
                  <a:avLst/>
                </a:prstGeom>
                <a:noFill/>
                <a:ln w="38100">
                  <a:solidFill>
                    <a:srgbClr val="000000"/>
                  </a:solidFill>
                  <a:round/>
                  <a:headEnd type="oval" w="sm" len="sm"/>
                  <a:tailEnd type="triangle" w="med" len="med"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</p:grpSp>
          <p:grpSp>
            <p:nvGrpSpPr>
              <p:cNvPr id="17" name="Group 230"/>
              <p:cNvGrpSpPr>
                <a:grpSpLocks/>
              </p:cNvGrpSpPr>
              <p:nvPr/>
            </p:nvGrpSpPr>
            <p:grpSpPr bwMode="auto">
              <a:xfrm>
                <a:off x="3120" y="2304"/>
                <a:ext cx="404" cy="1200"/>
                <a:chOff x="624" y="2304"/>
                <a:chExt cx="404" cy="1200"/>
              </a:xfrm>
            </p:grpSpPr>
            <p:sp>
              <p:nvSpPr>
                <p:cNvPr id="53330" name="Freeform 231"/>
                <p:cNvSpPr>
                  <a:spLocks/>
                </p:cNvSpPr>
                <p:nvPr/>
              </p:nvSpPr>
              <p:spPr bwMode="auto">
                <a:xfrm>
                  <a:off x="624" y="3342"/>
                  <a:ext cx="158" cy="162"/>
                </a:xfrm>
                <a:custGeom>
                  <a:avLst/>
                  <a:gdLst>
                    <a:gd name="T0" fmla="*/ 0 w 222"/>
                    <a:gd name="T1" fmla="*/ 66 h 172"/>
                    <a:gd name="T2" fmla="*/ 1 w 222"/>
                    <a:gd name="T3" fmla="*/ 74 h 172"/>
                    <a:gd name="T4" fmla="*/ 1 w 222"/>
                    <a:gd name="T5" fmla="*/ 83 h 172"/>
                    <a:gd name="T6" fmla="*/ 1 w 222"/>
                    <a:gd name="T7" fmla="*/ 88 h 172"/>
                    <a:gd name="T8" fmla="*/ 2 w 222"/>
                    <a:gd name="T9" fmla="*/ 94 h 172"/>
                    <a:gd name="T10" fmla="*/ 3 w 222"/>
                    <a:gd name="T11" fmla="*/ 100 h 172"/>
                    <a:gd name="T12" fmla="*/ 4 w 222"/>
                    <a:gd name="T13" fmla="*/ 104 h 172"/>
                    <a:gd name="T14" fmla="*/ 6 w 222"/>
                    <a:gd name="T15" fmla="*/ 108 h 172"/>
                    <a:gd name="T16" fmla="*/ 7 w 222"/>
                    <a:gd name="T17" fmla="*/ 111 h 172"/>
                    <a:gd name="T18" fmla="*/ 9 w 222"/>
                    <a:gd name="T19" fmla="*/ 114 h 172"/>
                    <a:gd name="T20" fmla="*/ 10 w 222"/>
                    <a:gd name="T21" fmla="*/ 114 h 172"/>
                    <a:gd name="T22" fmla="*/ 11 w 222"/>
                    <a:gd name="T23" fmla="*/ 114 h 172"/>
                    <a:gd name="T24" fmla="*/ 14 w 222"/>
                    <a:gd name="T25" fmla="*/ 111 h 172"/>
                    <a:gd name="T26" fmla="*/ 15 w 222"/>
                    <a:gd name="T27" fmla="*/ 108 h 172"/>
                    <a:gd name="T28" fmla="*/ 16 w 222"/>
                    <a:gd name="T29" fmla="*/ 104 h 172"/>
                    <a:gd name="T30" fmla="*/ 17 w 222"/>
                    <a:gd name="T31" fmla="*/ 100 h 172"/>
                    <a:gd name="T32" fmla="*/ 19 w 222"/>
                    <a:gd name="T33" fmla="*/ 94 h 172"/>
                    <a:gd name="T34" fmla="*/ 19 w 222"/>
                    <a:gd name="T35" fmla="*/ 88 h 172"/>
                    <a:gd name="T36" fmla="*/ 20 w 222"/>
                    <a:gd name="T37" fmla="*/ 83 h 172"/>
                    <a:gd name="T38" fmla="*/ 21 w 222"/>
                    <a:gd name="T39" fmla="*/ 74 h 172"/>
                    <a:gd name="T40" fmla="*/ 21 w 222"/>
                    <a:gd name="T41" fmla="*/ 69 h 172"/>
                    <a:gd name="T42" fmla="*/ 21 w 222"/>
                    <a:gd name="T43" fmla="*/ 0 h 172"/>
                    <a:gd name="T44" fmla="*/ 1 w 222"/>
                    <a:gd name="T45" fmla="*/ 0 h 172"/>
                    <a:gd name="T46" fmla="*/ 1 w 222"/>
                    <a:gd name="T47" fmla="*/ 69 h 172"/>
                    <a:gd name="T48" fmla="*/ 1 w 222"/>
                    <a:gd name="T49" fmla="*/ 69 h 172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22"/>
                    <a:gd name="T76" fmla="*/ 0 h 172"/>
                    <a:gd name="T77" fmla="*/ 222 w 222"/>
                    <a:gd name="T78" fmla="*/ 172 h 172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22" h="172">
                      <a:moveTo>
                        <a:pt x="0" y="101"/>
                      </a:moveTo>
                      <a:lnTo>
                        <a:pt x="3" y="114"/>
                      </a:lnTo>
                      <a:lnTo>
                        <a:pt x="7" y="125"/>
                      </a:lnTo>
                      <a:lnTo>
                        <a:pt x="13" y="134"/>
                      </a:lnTo>
                      <a:lnTo>
                        <a:pt x="23" y="143"/>
                      </a:lnTo>
                      <a:lnTo>
                        <a:pt x="33" y="152"/>
                      </a:lnTo>
                      <a:lnTo>
                        <a:pt x="47" y="158"/>
                      </a:lnTo>
                      <a:lnTo>
                        <a:pt x="60" y="165"/>
                      </a:lnTo>
                      <a:lnTo>
                        <a:pt x="77" y="169"/>
                      </a:lnTo>
                      <a:lnTo>
                        <a:pt x="94" y="172"/>
                      </a:lnTo>
                      <a:lnTo>
                        <a:pt x="111" y="172"/>
                      </a:lnTo>
                      <a:lnTo>
                        <a:pt x="131" y="172"/>
                      </a:lnTo>
                      <a:lnTo>
                        <a:pt x="148" y="169"/>
                      </a:lnTo>
                      <a:lnTo>
                        <a:pt x="161" y="165"/>
                      </a:lnTo>
                      <a:lnTo>
                        <a:pt x="178" y="158"/>
                      </a:lnTo>
                      <a:lnTo>
                        <a:pt x="188" y="152"/>
                      </a:lnTo>
                      <a:lnTo>
                        <a:pt x="202" y="143"/>
                      </a:lnTo>
                      <a:lnTo>
                        <a:pt x="208" y="134"/>
                      </a:lnTo>
                      <a:lnTo>
                        <a:pt x="215" y="125"/>
                      </a:lnTo>
                      <a:lnTo>
                        <a:pt x="222" y="114"/>
                      </a:lnTo>
                      <a:lnTo>
                        <a:pt x="222" y="104"/>
                      </a:lnTo>
                      <a:lnTo>
                        <a:pt x="222" y="0"/>
                      </a:lnTo>
                      <a:lnTo>
                        <a:pt x="3" y="0"/>
                      </a:lnTo>
                      <a:lnTo>
                        <a:pt x="3" y="104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31" name="Line 232"/>
                <p:cNvSpPr>
                  <a:spLocks noChangeShapeType="1"/>
                </p:cNvSpPr>
                <p:nvPr/>
              </p:nvSpPr>
              <p:spPr bwMode="auto">
                <a:xfrm>
                  <a:off x="651" y="2304"/>
                  <a:ext cx="6" cy="1036"/>
                </a:xfrm>
                <a:prstGeom prst="line">
                  <a:avLst/>
                </a:prstGeom>
                <a:noFill/>
                <a:ln w="20701">
                  <a:solidFill>
                    <a:srgbClr val="000000"/>
                  </a:solidFill>
                  <a:round/>
                  <a:headEnd type="oval" w="sm" len="sm"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53332" name="Freeform 233"/>
                <p:cNvSpPr>
                  <a:spLocks/>
                </p:cNvSpPr>
                <p:nvPr/>
              </p:nvSpPr>
              <p:spPr bwMode="auto">
                <a:xfrm>
                  <a:off x="739" y="3218"/>
                  <a:ext cx="180" cy="113"/>
                </a:xfrm>
                <a:custGeom>
                  <a:avLst/>
                  <a:gdLst>
                    <a:gd name="T0" fmla="*/ 24 w 252"/>
                    <a:gd name="T1" fmla="*/ 0 h 136"/>
                    <a:gd name="T2" fmla="*/ 24 w 252"/>
                    <a:gd name="T3" fmla="*/ 18 h 136"/>
                    <a:gd name="T4" fmla="*/ 0 w 252"/>
                    <a:gd name="T5" fmla="*/ 18 h 136"/>
                    <a:gd name="T6" fmla="*/ 0 w 252"/>
                    <a:gd name="T7" fmla="*/ 37 h 136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52"/>
                    <a:gd name="T13" fmla="*/ 0 h 136"/>
                    <a:gd name="T14" fmla="*/ 252 w 252"/>
                    <a:gd name="T15" fmla="*/ 136 h 1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52" h="136">
                      <a:moveTo>
                        <a:pt x="248" y="0"/>
                      </a:moveTo>
                      <a:lnTo>
                        <a:pt x="252" y="68"/>
                      </a:lnTo>
                      <a:lnTo>
                        <a:pt x="0" y="68"/>
                      </a:lnTo>
                      <a:lnTo>
                        <a:pt x="0" y="136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33" name="Freeform 234"/>
                <p:cNvSpPr>
                  <a:spLocks/>
                </p:cNvSpPr>
                <p:nvPr/>
              </p:nvSpPr>
              <p:spPr bwMode="auto">
                <a:xfrm>
                  <a:off x="808" y="3069"/>
                  <a:ext cx="220" cy="149"/>
                </a:xfrm>
                <a:custGeom>
                  <a:avLst/>
                  <a:gdLst>
                    <a:gd name="T0" fmla="*/ 52 w 249"/>
                    <a:gd name="T1" fmla="*/ 79 h 165"/>
                    <a:gd name="T2" fmla="*/ 61 w 249"/>
                    <a:gd name="T3" fmla="*/ 79 h 165"/>
                    <a:gd name="T4" fmla="*/ 70 w 249"/>
                    <a:gd name="T5" fmla="*/ 79 h 165"/>
                    <a:gd name="T6" fmla="*/ 76 w 249"/>
                    <a:gd name="T7" fmla="*/ 76 h 165"/>
                    <a:gd name="T8" fmla="*/ 84 w 249"/>
                    <a:gd name="T9" fmla="*/ 71 h 165"/>
                    <a:gd name="T10" fmla="*/ 91 w 249"/>
                    <a:gd name="T11" fmla="*/ 69 h 165"/>
                    <a:gd name="T12" fmla="*/ 95 w 249"/>
                    <a:gd name="T13" fmla="*/ 64 h 165"/>
                    <a:gd name="T14" fmla="*/ 99 w 249"/>
                    <a:gd name="T15" fmla="*/ 58 h 165"/>
                    <a:gd name="T16" fmla="*/ 104 w 249"/>
                    <a:gd name="T17" fmla="*/ 52 h 165"/>
                    <a:gd name="T18" fmla="*/ 104 w 249"/>
                    <a:gd name="T19" fmla="*/ 46 h 165"/>
                    <a:gd name="T20" fmla="*/ 104 w 249"/>
                    <a:gd name="T21" fmla="*/ 40 h 165"/>
                    <a:gd name="T22" fmla="*/ 104 w 249"/>
                    <a:gd name="T23" fmla="*/ 33 h 165"/>
                    <a:gd name="T24" fmla="*/ 104 w 249"/>
                    <a:gd name="T25" fmla="*/ 28 h 165"/>
                    <a:gd name="T26" fmla="*/ 99 w 249"/>
                    <a:gd name="T27" fmla="*/ 22 h 165"/>
                    <a:gd name="T28" fmla="*/ 95 w 249"/>
                    <a:gd name="T29" fmla="*/ 17 h 165"/>
                    <a:gd name="T30" fmla="*/ 91 w 249"/>
                    <a:gd name="T31" fmla="*/ 12 h 165"/>
                    <a:gd name="T32" fmla="*/ 84 w 249"/>
                    <a:gd name="T33" fmla="*/ 8 h 165"/>
                    <a:gd name="T34" fmla="*/ 76 w 249"/>
                    <a:gd name="T35" fmla="*/ 5 h 165"/>
                    <a:gd name="T36" fmla="*/ 70 w 249"/>
                    <a:gd name="T37" fmla="*/ 4 h 165"/>
                    <a:gd name="T38" fmla="*/ 61 w 249"/>
                    <a:gd name="T39" fmla="*/ 2 h 165"/>
                    <a:gd name="T40" fmla="*/ 52 w 249"/>
                    <a:gd name="T41" fmla="*/ 0 h 165"/>
                    <a:gd name="T42" fmla="*/ 44 w 249"/>
                    <a:gd name="T43" fmla="*/ 2 h 165"/>
                    <a:gd name="T44" fmla="*/ 37 w 249"/>
                    <a:gd name="T45" fmla="*/ 4 h 165"/>
                    <a:gd name="T46" fmla="*/ 29 w 249"/>
                    <a:gd name="T47" fmla="*/ 5 h 165"/>
                    <a:gd name="T48" fmla="*/ 21 w 249"/>
                    <a:gd name="T49" fmla="*/ 8 h 165"/>
                    <a:gd name="T50" fmla="*/ 16 w 249"/>
                    <a:gd name="T51" fmla="*/ 12 h 165"/>
                    <a:gd name="T52" fmla="*/ 10 w 249"/>
                    <a:gd name="T53" fmla="*/ 17 h 165"/>
                    <a:gd name="T54" fmla="*/ 6 w 249"/>
                    <a:gd name="T55" fmla="*/ 22 h 165"/>
                    <a:gd name="T56" fmla="*/ 4 w 249"/>
                    <a:gd name="T57" fmla="*/ 28 h 165"/>
                    <a:gd name="T58" fmla="*/ 4 w 249"/>
                    <a:gd name="T59" fmla="*/ 33 h 165"/>
                    <a:gd name="T60" fmla="*/ 0 w 249"/>
                    <a:gd name="T61" fmla="*/ 40 h 165"/>
                    <a:gd name="T62" fmla="*/ 4 w 249"/>
                    <a:gd name="T63" fmla="*/ 46 h 165"/>
                    <a:gd name="T64" fmla="*/ 4 w 249"/>
                    <a:gd name="T65" fmla="*/ 52 h 165"/>
                    <a:gd name="T66" fmla="*/ 6 w 249"/>
                    <a:gd name="T67" fmla="*/ 58 h 165"/>
                    <a:gd name="T68" fmla="*/ 10 w 249"/>
                    <a:gd name="T69" fmla="*/ 64 h 165"/>
                    <a:gd name="T70" fmla="*/ 16 w 249"/>
                    <a:gd name="T71" fmla="*/ 69 h 165"/>
                    <a:gd name="T72" fmla="*/ 21 w 249"/>
                    <a:gd name="T73" fmla="*/ 71 h 165"/>
                    <a:gd name="T74" fmla="*/ 29 w 249"/>
                    <a:gd name="T75" fmla="*/ 76 h 165"/>
                    <a:gd name="T76" fmla="*/ 37 w 249"/>
                    <a:gd name="T77" fmla="*/ 79 h 165"/>
                    <a:gd name="T78" fmla="*/ 44 w 249"/>
                    <a:gd name="T79" fmla="*/ 79 h 165"/>
                    <a:gd name="T80" fmla="*/ 52 w 249"/>
                    <a:gd name="T81" fmla="*/ 80 h 165"/>
                    <a:gd name="T82" fmla="*/ 52 w 249"/>
                    <a:gd name="T83" fmla="*/ 80 h 16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249"/>
                    <a:gd name="T127" fmla="*/ 0 h 165"/>
                    <a:gd name="T128" fmla="*/ 249 w 249"/>
                    <a:gd name="T129" fmla="*/ 165 h 16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249" h="165">
                      <a:moveTo>
                        <a:pt x="125" y="162"/>
                      </a:moveTo>
                      <a:lnTo>
                        <a:pt x="145" y="162"/>
                      </a:lnTo>
                      <a:lnTo>
                        <a:pt x="165" y="160"/>
                      </a:lnTo>
                      <a:lnTo>
                        <a:pt x="182" y="154"/>
                      </a:lnTo>
                      <a:lnTo>
                        <a:pt x="199" y="147"/>
                      </a:lnTo>
                      <a:lnTo>
                        <a:pt x="216" y="140"/>
                      </a:lnTo>
                      <a:lnTo>
                        <a:pt x="226" y="130"/>
                      </a:lnTo>
                      <a:lnTo>
                        <a:pt x="236" y="121"/>
                      </a:lnTo>
                      <a:lnTo>
                        <a:pt x="246" y="108"/>
                      </a:lnTo>
                      <a:lnTo>
                        <a:pt x="249" y="94"/>
                      </a:lnTo>
                      <a:lnTo>
                        <a:pt x="249" y="81"/>
                      </a:lnTo>
                      <a:lnTo>
                        <a:pt x="249" y="68"/>
                      </a:lnTo>
                      <a:lnTo>
                        <a:pt x="246" y="57"/>
                      </a:lnTo>
                      <a:lnTo>
                        <a:pt x="236" y="44"/>
                      </a:lnTo>
                      <a:lnTo>
                        <a:pt x="226" y="35"/>
                      </a:lnTo>
                      <a:lnTo>
                        <a:pt x="216" y="24"/>
                      </a:lnTo>
                      <a:lnTo>
                        <a:pt x="199" y="15"/>
                      </a:lnTo>
                      <a:lnTo>
                        <a:pt x="182" y="9"/>
                      </a:lnTo>
                      <a:lnTo>
                        <a:pt x="165" y="4"/>
                      </a:lnTo>
                      <a:lnTo>
                        <a:pt x="145" y="2"/>
                      </a:lnTo>
                      <a:lnTo>
                        <a:pt x="125" y="0"/>
                      </a:lnTo>
                      <a:lnTo>
                        <a:pt x="105" y="2"/>
                      </a:lnTo>
                      <a:lnTo>
                        <a:pt x="88" y="4"/>
                      </a:lnTo>
                      <a:lnTo>
                        <a:pt x="68" y="9"/>
                      </a:lnTo>
                      <a:lnTo>
                        <a:pt x="51" y="15"/>
                      </a:lnTo>
                      <a:lnTo>
                        <a:pt x="37" y="24"/>
                      </a:lnTo>
                      <a:lnTo>
                        <a:pt x="24" y="35"/>
                      </a:lnTo>
                      <a:lnTo>
                        <a:pt x="14" y="44"/>
                      </a:lnTo>
                      <a:lnTo>
                        <a:pt x="7" y="57"/>
                      </a:lnTo>
                      <a:lnTo>
                        <a:pt x="4" y="68"/>
                      </a:lnTo>
                      <a:lnTo>
                        <a:pt x="0" y="81"/>
                      </a:lnTo>
                      <a:lnTo>
                        <a:pt x="4" y="94"/>
                      </a:lnTo>
                      <a:lnTo>
                        <a:pt x="7" y="108"/>
                      </a:lnTo>
                      <a:lnTo>
                        <a:pt x="14" y="121"/>
                      </a:lnTo>
                      <a:lnTo>
                        <a:pt x="24" y="130"/>
                      </a:lnTo>
                      <a:lnTo>
                        <a:pt x="37" y="140"/>
                      </a:lnTo>
                      <a:lnTo>
                        <a:pt x="51" y="147"/>
                      </a:lnTo>
                      <a:lnTo>
                        <a:pt x="68" y="154"/>
                      </a:lnTo>
                      <a:lnTo>
                        <a:pt x="88" y="160"/>
                      </a:lnTo>
                      <a:lnTo>
                        <a:pt x="105" y="162"/>
                      </a:lnTo>
                      <a:lnTo>
                        <a:pt x="125" y="165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34" name="Freeform 235"/>
                <p:cNvSpPr>
                  <a:spLocks noEditPoints="1"/>
                </p:cNvSpPr>
                <p:nvPr/>
              </p:nvSpPr>
              <p:spPr bwMode="auto">
                <a:xfrm>
                  <a:off x="886" y="3134"/>
                  <a:ext cx="65" cy="22"/>
                </a:xfrm>
                <a:custGeom>
                  <a:avLst/>
                  <a:gdLst>
                    <a:gd name="T0" fmla="*/ 0 w 74"/>
                    <a:gd name="T1" fmla="*/ 0 h 25"/>
                    <a:gd name="T2" fmla="*/ 30 w 74"/>
                    <a:gd name="T3" fmla="*/ 0 h 25"/>
                    <a:gd name="T4" fmla="*/ 30 w 74"/>
                    <a:gd name="T5" fmla="*/ 4 h 25"/>
                    <a:gd name="T6" fmla="*/ 3 w 74"/>
                    <a:gd name="T7" fmla="*/ 4 h 25"/>
                    <a:gd name="T8" fmla="*/ 3 w 74"/>
                    <a:gd name="T9" fmla="*/ 0 h 25"/>
                    <a:gd name="T10" fmla="*/ 3 w 74"/>
                    <a:gd name="T11" fmla="*/ 0 h 25"/>
                    <a:gd name="T12" fmla="*/ 0 w 74"/>
                    <a:gd name="T13" fmla="*/ 0 h 25"/>
                    <a:gd name="T14" fmla="*/ 3 w 74"/>
                    <a:gd name="T15" fmla="*/ 8 h 25"/>
                    <a:gd name="T16" fmla="*/ 30 w 74"/>
                    <a:gd name="T17" fmla="*/ 8 h 25"/>
                    <a:gd name="T18" fmla="*/ 30 w 74"/>
                    <a:gd name="T19" fmla="*/ 10 h 25"/>
                    <a:gd name="T20" fmla="*/ 3 w 74"/>
                    <a:gd name="T21" fmla="*/ 10 h 25"/>
                    <a:gd name="T22" fmla="*/ 3 w 74"/>
                    <a:gd name="T23" fmla="*/ 8 h 25"/>
                    <a:gd name="T24" fmla="*/ 3 w 74"/>
                    <a:gd name="T25" fmla="*/ 8 h 2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4"/>
                    <a:gd name="T40" fmla="*/ 0 h 25"/>
                    <a:gd name="T41" fmla="*/ 74 w 74"/>
                    <a:gd name="T42" fmla="*/ 25 h 2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4" h="25">
                      <a:moveTo>
                        <a:pt x="0" y="0"/>
                      </a:moveTo>
                      <a:lnTo>
                        <a:pt x="74" y="0"/>
                      </a:lnTo>
                      <a:lnTo>
                        <a:pt x="74" y="7"/>
                      </a:lnTo>
                      <a:lnTo>
                        <a:pt x="3" y="7"/>
                      </a:lnTo>
                      <a:lnTo>
                        <a:pt x="3" y="0"/>
                      </a:lnTo>
                      <a:lnTo>
                        <a:pt x="0" y="0"/>
                      </a:lnTo>
                      <a:close/>
                      <a:moveTo>
                        <a:pt x="3" y="18"/>
                      </a:moveTo>
                      <a:lnTo>
                        <a:pt x="74" y="18"/>
                      </a:lnTo>
                      <a:lnTo>
                        <a:pt x="74" y="25"/>
                      </a:lnTo>
                      <a:lnTo>
                        <a:pt x="3" y="25"/>
                      </a:lnTo>
                      <a:lnTo>
                        <a:pt x="3" y="1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35" name="Line 236"/>
                <p:cNvSpPr>
                  <a:spLocks noChangeShapeType="1"/>
                </p:cNvSpPr>
                <p:nvPr/>
              </p:nvSpPr>
              <p:spPr bwMode="auto">
                <a:xfrm>
                  <a:off x="912" y="2304"/>
                  <a:ext cx="0" cy="768"/>
                </a:xfrm>
                <a:prstGeom prst="line">
                  <a:avLst/>
                </a:prstGeom>
                <a:noFill/>
                <a:ln w="38100">
                  <a:solidFill>
                    <a:srgbClr val="000000"/>
                  </a:solidFill>
                  <a:round/>
                  <a:headEnd type="oval" w="sm" len="sm"/>
                  <a:tailEnd type="triangle" w="med" len="med"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</p:grpSp>
          <p:grpSp>
            <p:nvGrpSpPr>
              <p:cNvPr id="18" name="Group 237"/>
              <p:cNvGrpSpPr>
                <a:grpSpLocks/>
              </p:cNvGrpSpPr>
              <p:nvPr/>
            </p:nvGrpSpPr>
            <p:grpSpPr bwMode="auto">
              <a:xfrm>
                <a:off x="4368" y="2304"/>
                <a:ext cx="404" cy="1200"/>
                <a:chOff x="624" y="2304"/>
                <a:chExt cx="404" cy="1200"/>
              </a:xfrm>
            </p:grpSpPr>
            <p:sp>
              <p:nvSpPr>
                <p:cNvPr id="53324" name="Freeform 238"/>
                <p:cNvSpPr>
                  <a:spLocks/>
                </p:cNvSpPr>
                <p:nvPr/>
              </p:nvSpPr>
              <p:spPr bwMode="auto">
                <a:xfrm>
                  <a:off x="624" y="3342"/>
                  <a:ext cx="158" cy="162"/>
                </a:xfrm>
                <a:custGeom>
                  <a:avLst/>
                  <a:gdLst>
                    <a:gd name="T0" fmla="*/ 0 w 222"/>
                    <a:gd name="T1" fmla="*/ 66 h 172"/>
                    <a:gd name="T2" fmla="*/ 1 w 222"/>
                    <a:gd name="T3" fmla="*/ 74 h 172"/>
                    <a:gd name="T4" fmla="*/ 1 w 222"/>
                    <a:gd name="T5" fmla="*/ 83 h 172"/>
                    <a:gd name="T6" fmla="*/ 1 w 222"/>
                    <a:gd name="T7" fmla="*/ 88 h 172"/>
                    <a:gd name="T8" fmla="*/ 2 w 222"/>
                    <a:gd name="T9" fmla="*/ 94 h 172"/>
                    <a:gd name="T10" fmla="*/ 3 w 222"/>
                    <a:gd name="T11" fmla="*/ 100 h 172"/>
                    <a:gd name="T12" fmla="*/ 4 w 222"/>
                    <a:gd name="T13" fmla="*/ 104 h 172"/>
                    <a:gd name="T14" fmla="*/ 6 w 222"/>
                    <a:gd name="T15" fmla="*/ 108 h 172"/>
                    <a:gd name="T16" fmla="*/ 7 w 222"/>
                    <a:gd name="T17" fmla="*/ 111 h 172"/>
                    <a:gd name="T18" fmla="*/ 9 w 222"/>
                    <a:gd name="T19" fmla="*/ 114 h 172"/>
                    <a:gd name="T20" fmla="*/ 10 w 222"/>
                    <a:gd name="T21" fmla="*/ 114 h 172"/>
                    <a:gd name="T22" fmla="*/ 11 w 222"/>
                    <a:gd name="T23" fmla="*/ 114 h 172"/>
                    <a:gd name="T24" fmla="*/ 14 w 222"/>
                    <a:gd name="T25" fmla="*/ 111 h 172"/>
                    <a:gd name="T26" fmla="*/ 15 w 222"/>
                    <a:gd name="T27" fmla="*/ 108 h 172"/>
                    <a:gd name="T28" fmla="*/ 16 w 222"/>
                    <a:gd name="T29" fmla="*/ 104 h 172"/>
                    <a:gd name="T30" fmla="*/ 17 w 222"/>
                    <a:gd name="T31" fmla="*/ 100 h 172"/>
                    <a:gd name="T32" fmla="*/ 19 w 222"/>
                    <a:gd name="T33" fmla="*/ 94 h 172"/>
                    <a:gd name="T34" fmla="*/ 19 w 222"/>
                    <a:gd name="T35" fmla="*/ 88 h 172"/>
                    <a:gd name="T36" fmla="*/ 20 w 222"/>
                    <a:gd name="T37" fmla="*/ 83 h 172"/>
                    <a:gd name="T38" fmla="*/ 21 w 222"/>
                    <a:gd name="T39" fmla="*/ 74 h 172"/>
                    <a:gd name="T40" fmla="*/ 21 w 222"/>
                    <a:gd name="T41" fmla="*/ 69 h 172"/>
                    <a:gd name="T42" fmla="*/ 21 w 222"/>
                    <a:gd name="T43" fmla="*/ 0 h 172"/>
                    <a:gd name="T44" fmla="*/ 1 w 222"/>
                    <a:gd name="T45" fmla="*/ 0 h 172"/>
                    <a:gd name="T46" fmla="*/ 1 w 222"/>
                    <a:gd name="T47" fmla="*/ 69 h 172"/>
                    <a:gd name="T48" fmla="*/ 1 w 222"/>
                    <a:gd name="T49" fmla="*/ 69 h 172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22"/>
                    <a:gd name="T76" fmla="*/ 0 h 172"/>
                    <a:gd name="T77" fmla="*/ 222 w 222"/>
                    <a:gd name="T78" fmla="*/ 172 h 172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22" h="172">
                      <a:moveTo>
                        <a:pt x="0" y="101"/>
                      </a:moveTo>
                      <a:lnTo>
                        <a:pt x="3" y="114"/>
                      </a:lnTo>
                      <a:lnTo>
                        <a:pt x="7" y="125"/>
                      </a:lnTo>
                      <a:lnTo>
                        <a:pt x="13" y="134"/>
                      </a:lnTo>
                      <a:lnTo>
                        <a:pt x="23" y="143"/>
                      </a:lnTo>
                      <a:lnTo>
                        <a:pt x="33" y="152"/>
                      </a:lnTo>
                      <a:lnTo>
                        <a:pt x="47" y="158"/>
                      </a:lnTo>
                      <a:lnTo>
                        <a:pt x="60" y="165"/>
                      </a:lnTo>
                      <a:lnTo>
                        <a:pt x="77" y="169"/>
                      </a:lnTo>
                      <a:lnTo>
                        <a:pt x="94" y="172"/>
                      </a:lnTo>
                      <a:lnTo>
                        <a:pt x="111" y="172"/>
                      </a:lnTo>
                      <a:lnTo>
                        <a:pt x="131" y="172"/>
                      </a:lnTo>
                      <a:lnTo>
                        <a:pt x="148" y="169"/>
                      </a:lnTo>
                      <a:lnTo>
                        <a:pt x="161" y="165"/>
                      </a:lnTo>
                      <a:lnTo>
                        <a:pt x="178" y="158"/>
                      </a:lnTo>
                      <a:lnTo>
                        <a:pt x="188" y="152"/>
                      </a:lnTo>
                      <a:lnTo>
                        <a:pt x="202" y="143"/>
                      </a:lnTo>
                      <a:lnTo>
                        <a:pt x="208" y="134"/>
                      </a:lnTo>
                      <a:lnTo>
                        <a:pt x="215" y="125"/>
                      </a:lnTo>
                      <a:lnTo>
                        <a:pt x="222" y="114"/>
                      </a:lnTo>
                      <a:lnTo>
                        <a:pt x="222" y="104"/>
                      </a:lnTo>
                      <a:lnTo>
                        <a:pt x="222" y="0"/>
                      </a:lnTo>
                      <a:lnTo>
                        <a:pt x="3" y="0"/>
                      </a:lnTo>
                      <a:lnTo>
                        <a:pt x="3" y="104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25" name="Line 239"/>
                <p:cNvSpPr>
                  <a:spLocks noChangeShapeType="1"/>
                </p:cNvSpPr>
                <p:nvPr/>
              </p:nvSpPr>
              <p:spPr bwMode="auto">
                <a:xfrm>
                  <a:off x="651" y="2304"/>
                  <a:ext cx="6" cy="1036"/>
                </a:xfrm>
                <a:prstGeom prst="line">
                  <a:avLst/>
                </a:prstGeom>
                <a:noFill/>
                <a:ln w="20701">
                  <a:solidFill>
                    <a:srgbClr val="000000"/>
                  </a:solidFill>
                  <a:round/>
                  <a:headEnd type="oval" w="sm" len="sm"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  <p:sp>
              <p:nvSpPr>
                <p:cNvPr id="53326" name="Freeform 240"/>
                <p:cNvSpPr>
                  <a:spLocks/>
                </p:cNvSpPr>
                <p:nvPr/>
              </p:nvSpPr>
              <p:spPr bwMode="auto">
                <a:xfrm>
                  <a:off x="739" y="3218"/>
                  <a:ext cx="180" cy="113"/>
                </a:xfrm>
                <a:custGeom>
                  <a:avLst/>
                  <a:gdLst>
                    <a:gd name="T0" fmla="*/ 24 w 252"/>
                    <a:gd name="T1" fmla="*/ 0 h 136"/>
                    <a:gd name="T2" fmla="*/ 24 w 252"/>
                    <a:gd name="T3" fmla="*/ 18 h 136"/>
                    <a:gd name="T4" fmla="*/ 0 w 252"/>
                    <a:gd name="T5" fmla="*/ 18 h 136"/>
                    <a:gd name="T6" fmla="*/ 0 w 252"/>
                    <a:gd name="T7" fmla="*/ 37 h 136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52"/>
                    <a:gd name="T13" fmla="*/ 0 h 136"/>
                    <a:gd name="T14" fmla="*/ 252 w 252"/>
                    <a:gd name="T15" fmla="*/ 136 h 1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52" h="136">
                      <a:moveTo>
                        <a:pt x="248" y="0"/>
                      </a:moveTo>
                      <a:lnTo>
                        <a:pt x="252" y="68"/>
                      </a:lnTo>
                      <a:lnTo>
                        <a:pt x="0" y="68"/>
                      </a:lnTo>
                      <a:lnTo>
                        <a:pt x="0" y="136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27" name="Freeform 241"/>
                <p:cNvSpPr>
                  <a:spLocks/>
                </p:cNvSpPr>
                <p:nvPr/>
              </p:nvSpPr>
              <p:spPr bwMode="auto">
                <a:xfrm>
                  <a:off x="808" y="3069"/>
                  <a:ext cx="220" cy="149"/>
                </a:xfrm>
                <a:custGeom>
                  <a:avLst/>
                  <a:gdLst>
                    <a:gd name="T0" fmla="*/ 52 w 249"/>
                    <a:gd name="T1" fmla="*/ 79 h 165"/>
                    <a:gd name="T2" fmla="*/ 61 w 249"/>
                    <a:gd name="T3" fmla="*/ 79 h 165"/>
                    <a:gd name="T4" fmla="*/ 70 w 249"/>
                    <a:gd name="T5" fmla="*/ 79 h 165"/>
                    <a:gd name="T6" fmla="*/ 76 w 249"/>
                    <a:gd name="T7" fmla="*/ 76 h 165"/>
                    <a:gd name="T8" fmla="*/ 84 w 249"/>
                    <a:gd name="T9" fmla="*/ 71 h 165"/>
                    <a:gd name="T10" fmla="*/ 91 w 249"/>
                    <a:gd name="T11" fmla="*/ 69 h 165"/>
                    <a:gd name="T12" fmla="*/ 95 w 249"/>
                    <a:gd name="T13" fmla="*/ 64 h 165"/>
                    <a:gd name="T14" fmla="*/ 99 w 249"/>
                    <a:gd name="T15" fmla="*/ 58 h 165"/>
                    <a:gd name="T16" fmla="*/ 104 w 249"/>
                    <a:gd name="T17" fmla="*/ 52 h 165"/>
                    <a:gd name="T18" fmla="*/ 104 w 249"/>
                    <a:gd name="T19" fmla="*/ 46 h 165"/>
                    <a:gd name="T20" fmla="*/ 104 w 249"/>
                    <a:gd name="T21" fmla="*/ 40 h 165"/>
                    <a:gd name="T22" fmla="*/ 104 w 249"/>
                    <a:gd name="T23" fmla="*/ 33 h 165"/>
                    <a:gd name="T24" fmla="*/ 104 w 249"/>
                    <a:gd name="T25" fmla="*/ 28 h 165"/>
                    <a:gd name="T26" fmla="*/ 99 w 249"/>
                    <a:gd name="T27" fmla="*/ 22 h 165"/>
                    <a:gd name="T28" fmla="*/ 95 w 249"/>
                    <a:gd name="T29" fmla="*/ 17 h 165"/>
                    <a:gd name="T30" fmla="*/ 91 w 249"/>
                    <a:gd name="T31" fmla="*/ 12 h 165"/>
                    <a:gd name="T32" fmla="*/ 84 w 249"/>
                    <a:gd name="T33" fmla="*/ 8 h 165"/>
                    <a:gd name="T34" fmla="*/ 76 w 249"/>
                    <a:gd name="T35" fmla="*/ 5 h 165"/>
                    <a:gd name="T36" fmla="*/ 70 w 249"/>
                    <a:gd name="T37" fmla="*/ 4 h 165"/>
                    <a:gd name="T38" fmla="*/ 61 w 249"/>
                    <a:gd name="T39" fmla="*/ 2 h 165"/>
                    <a:gd name="T40" fmla="*/ 52 w 249"/>
                    <a:gd name="T41" fmla="*/ 0 h 165"/>
                    <a:gd name="T42" fmla="*/ 44 w 249"/>
                    <a:gd name="T43" fmla="*/ 2 h 165"/>
                    <a:gd name="T44" fmla="*/ 37 w 249"/>
                    <a:gd name="T45" fmla="*/ 4 h 165"/>
                    <a:gd name="T46" fmla="*/ 29 w 249"/>
                    <a:gd name="T47" fmla="*/ 5 h 165"/>
                    <a:gd name="T48" fmla="*/ 21 w 249"/>
                    <a:gd name="T49" fmla="*/ 8 h 165"/>
                    <a:gd name="T50" fmla="*/ 16 w 249"/>
                    <a:gd name="T51" fmla="*/ 12 h 165"/>
                    <a:gd name="T52" fmla="*/ 10 w 249"/>
                    <a:gd name="T53" fmla="*/ 17 h 165"/>
                    <a:gd name="T54" fmla="*/ 6 w 249"/>
                    <a:gd name="T55" fmla="*/ 22 h 165"/>
                    <a:gd name="T56" fmla="*/ 4 w 249"/>
                    <a:gd name="T57" fmla="*/ 28 h 165"/>
                    <a:gd name="T58" fmla="*/ 4 w 249"/>
                    <a:gd name="T59" fmla="*/ 33 h 165"/>
                    <a:gd name="T60" fmla="*/ 0 w 249"/>
                    <a:gd name="T61" fmla="*/ 40 h 165"/>
                    <a:gd name="T62" fmla="*/ 4 w 249"/>
                    <a:gd name="T63" fmla="*/ 46 h 165"/>
                    <a:gd name="T64" fmla="*/ 4 w 249"/>
                    <a:gd name="T65" fmla="*/ 52 h 165"/>
                    <a:gd name="T66" fmla="*/ 6 w 249"/>
                    <a:gd name="T67" fmla="*/ 58 h 165"/>
                    <a:gd name="T68" fmla="*/ 10 w 249"/>
                    <a:gd name="T69" fmla="*/ 64 h 165"/>
                    <a:gd name="T70" fmla="*/ 16 w 249"/>
                    <a:gd name="T71" fmla="*/ 69 h 165"/>
                    <a:gd name="T72" fmla="*/ 21 w 249"/>
                    <a:gd name="T73" fmla="*/ 71 h 165"/>
                    <a:gd name="T74" fmla="*/ 29 w 249"/>
                    <a:gd name="T75" fmla="*/ 76 h 165"/>
                    <a:gd name="T76" fmla="*/ 37 w 249"/>
                    <a:gd name="T77" fmla="*/ 79 h 165"/>
                    <a:gd name="T78" fmla="*/ 44 w 249"/>
                    <a:gd name="T79" fmla="*/ 79 h 165"/>
                    <a:gd name="T80" fmla="*/ 52 w 249"/>
                    <a:gd name="T81" fmla="*/ 80 h 165"/>
                    <a:gd name="T82" fmla="*/ 52 w 249"/>
                    <a:gd name="T83" fmla="*/ 80 h 16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249"/>
                    <a:gd name="T127" fmla="*/ 0 h 165"/>
                    <a:gd name="T128" fmla="*/ 249 w 249"/>
                    <a:gd name="T129" fmla="*/ 165 h 16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249" h="165">
                      <a:moveTo>
                        <a:pt x="125" y="162"/>
                      </a:moveTo>
                      <a:lnTo>
                        <a:pt x="145" y="162"/>
                      </a:lnTo>
                      <a:lnTo>
                        <a:pt x="165" y="160"/>
                      </a:lnTo>
                      <a:lnTo>
                        <a:pt x="182" y="154"/>
                      </a:lnTo>
                      <a:lnTo>
                        <a:pt x="199" y="147"/>
                      </a:lnTo>
                      <a:lnTo>
                        <a:pt x="216" y="140"/>
                      </a:lnTo>
                      <a:lnTo>
                        <a:pt x="226" y="130"/>
                      </a:lnTo>
                      <a:lnTo>
                        <a:pt x="236" y="121"/>
                      </a:lnTo>
                      <a:lnTo>
                        <a:pt x="246" y="108"/>
                      </a:lnTo>
                      <a:lnTo>
                        <a:pt x="249" y="94"/>
                      </a:lnTo>
                      <a:lnTo>
                        <a:pt x="249" y="81"/>
                      </a:lnTo>
                      <a:lnTo>
                        <a:pt x="249" y="68"/>
                      </a:lnTo>
                      <a:lnTo>
                        <a:pt x="246" y="57"/>
                      </a:lnTo>
                      <a:lnTo>
                        <a:pt x="236" y="44"/>
                      </a:lnTo>
                      <a:lnTo>
                        <a:pt x="226" y="35"/>
                      </a:lnTo>
                      <a:lnTo>
                        <a:pt x="216" y="24"/>
                      </a:lnTo>
                      <a:lnTo>
                        <a:pt x="199" y="15"/>
                      </a:lnTo>
                      <a:lnTo>
                        <a:pt x="182" y="9"/>
                      </a:lnTo>
                      <a:lnTo>
                        <a:pt x="165" y="4"/>
                      </a:lnTo>
                      <a:lnTo>
                        <a:pt x="145" y="2"/>
                      </a:lnTo>
                      <a:lnTo>
                        <a:pt x="125" y="0"/>
                      </a:lnTo>
                      <a:lnTo>
                        <a:pt x="105" y="2"/>
                      </a:lnTo>
                      <a:lnTo>
                        <a:pt x="88" y="4"/>
                      </a:lnTo>
                      <a:lnTo>
                        <a:pt x="68" y="9"/>
                      </a:lnTo>
                      <a:lnTo>
                        <a:pt x="51" y="15"/>
                      </a:lnTo>
                      <a:lnTo>
                        <a:pt x="37" y="24"/>
                      </a:lnTo>
                      <a:lnTo>
                        <a:pt x="24" y="35"/>
                      </a:lnTo>
                      <a:lnTo>
                        <a:pt x="14" y="44"/>
                      </a:lnTo>
                      <a:lnTo>
                        <a:pt x="7" y="57"/>
                      </a:lnTo>
                      <a:lnTo>
                        <a:pt x="4" y="68"/>
                      </a:lnTo>
                      <a:lnTo>
                        <a:pt x="0" y="81"/>
                      </a:lnTo>
                      <a:lnTo>
                        <a:pt x="4" y="94"/>
                      </a:lnTo>
                      <a:lnTo>
                        <a:pt x="7" y="108"/>
                      </a:lnTo>
                      <a:lnTo>
                        <a:pt x="14" y="121"/>
                      </a:lnTo>
                      <a:lnTo>
                        <a:pt x="24" y="130"/>
                      </a:lnTo>
                      <a:lnTo>
                        <a:pt x="37" y="140"/>
                      </a:lnTo>
                      <a:lnTo>
                        <a:pt x="51" y="147"/>
                      </a:lnTo>
                      <a:lnTo>
                        <a:pt x="68" y="154"/>
                      </a:lnTo>
                      <a:lnTo>
                        <a:pt x="88" y="160"/>
                      </a:lnTo>
                      <a:lnTo>
                        <a:pt x="105" y="162"/>
                      </a:lnTo>
                      <a:lnTo>
                        <a:pt x="125" y="165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28" name="Freeform 242"/>
                <p:cNvSpPr>
                  <a:spLocks noEditPoints="1"/>
                </p:cNvSpPr>
                <p:nvPr/>
              </p:nvSpPr>
              <p:spPr bwMode="auto">
                <a:xfrm>
                  <a:off x="886" y="3134"/>
                  <a:ext cx="65" cy="22"/>
                </a:xfrm>
                <a:custGeom>
                  <a:avLst/>
                  <a:gdLst>
                    <a:gd name="T0" fmla="*/ 0 w 74"/>
                    <a:gd name="T1" fmla="*/ 0 h 25"/>
                    <a:gd name="T2" fmla="*/ 30 w 74"/>
                    <a:gd name="T3" fmla="*/ 0 h 25"/>
                    <a:gd name="T4" fmla="*/ 30 w 74"/>
                    <a:gd name="T5" fmla="*/ 4 h 25"/>
                    <a:gd name="T6" fmla="*/ 3 w 74"/>
                    <a:gd name="T7" fmla="*/ 4 h 25"/>
                    <a:gd name="T8" fmla="*/ 3 w 74"/>
                    <a:gd name="T9" fmla="*/ 0 h 25"/>
                    <a:gd name="T10" fmla="*/ 3 w 74"/>
                    <a:gd name="T11" fmla="*/ 0 h 25"/>
                    <a:gd name="T12" fmla="*/ 0 w 74"/>
                    <a:gd name="T13" fmla="*/ 0 h 25"/>
                    <a:gd name="T14" fmla="*/ 3 w 74"/>
                    <a:gd name="T15" fmla="*/ 8 h 25"/>
                    <a:gd name="T16" fmla="*/ 30 w 74"/>
                    <a:gd name="T17" fmla="*/ 8 h 25"/>
                    <a:gd name="T18" fmla="*/ 30 w 74"/>
                    <a:gd name="T19" fmla="*/ 10 h 25"/>
                    <a:gd name="T20" fmla="*/ 3 w 74"/>
                    <a:gd name="T21" fmla="*/ 10 h 25"/>
                    <a:gd name="T22" fmla="*/ 3 w 74"/>
                    <a:gd name="T23" fmla="*/ 8 h 25"/>
                    <a:gd name="T24" fmla="*/ 3 w 74"/>
                    <a:gd name="T25" fmla="*/ 8 h 2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4"/>
                    <a:gd name="T40" fmla="*/ 0 h 25"/>
                    <a:gd name="T41" fmla="*/ 74 w 74"/>
                    <a:gd name="T42" fmla="*/ 25 h 2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4" h="25">
                      <a:moveTo>
                        <a:pt x="0" y="0"/>
                      </a:moveTo>
                      <a:lnTo>
                        <a:pt x="74" y="0"/>
                      </a:lnTo>
                      <a:lnTo>
                        <a:pt x="74" y="7"/>
                      </a:lnTo>
                      <a:lnTo>
                        <a:pt x="3" y="7"/>
                      </a:lnTo>
                      <a:lnTo>
                        <a:pt x="3" y="0"/>
                      </a:lnTo>
                      <a:lnTo>
                        <a:pt x="0" y="0"/>
                      </a:lnTo>
                      <a:close/>
                      <a:moveTo>
                        <a:pt x="3" y="18"/>
                      </a:moveTo>
                      <a:lnTo>
                        <a:pt x="74" y="18"/>
                      </a:lnTo>
                      <a:lnTo>
                        <a:pt x="74" y="25"/>
                      </a:lnTo>
                      <a:lnTo>
                        <a:pt x="3" y="25"/>
                      </a:lnTo>
                      <a:lnTo>
                        <a:pt x="3" y="1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>
                    <a:latin typeface="Calibri" charset="0"/>
                  </a:endParaRPr>
                </a:p>
              </p:txBody>
            </p:sp>
            <p:sp>
              <p:nvSpPr>
                <p:cNvPr id="53329" name="Line 243"/>
                <p:cNvSpPr>
                  <a:spLocks noChangeShapeType="1"/>
                </p:cNvSpPr>
                <p:nvPr/>
              </p:nvSpPr>
              <p:spPr bwMode="auto">
                <a:xfrm>
                  <a:off x="912" y="2304"/>
                  <a:ext cx="0" cy="768"/>
                </a:xfrm>
                <a:prstGeom prst="line">
                  <a:avLst/>
                </a:prstGeom>
                <a:noFill/>
                <a:ln w="38100">
                  <a:solidFill>
                    <a:srgbClr val="000000"/>
                  </a:solidFill>
                  <a:round/>
                  <a:headEnd type="oval" w="sm" len="sm"/>
                  <a:tailEnd type="triangle" w="med" len="med"/>
                </a:ln>
              </p:spPr>
              <p:txBody>
                <a:bodyPr>
                  <a:prstTxWarp prst="textNoShape">
                    <a:avLst/>
                  </a:prstTxWarp>
                </a:bodyPr>
                <a:lstStyle/>
                <a:p>
                  <a:endParaRPr lang="en-US" sz="1800"/>
                </a:p>
              </p:txBody>
            </p:sp>
          </p:grpSp>
          <p:sp>
            <p:nvSpPr>
              <p:cNvPr id="53317" name="Line 251"/>
              <p:cNvSpPr>
                <a:spLocks noChangeShapeType="1"/>
              </p:cNvSpPr>
              <p:nvPr/>
            </p:nvSpPr>
            <p:spPr bwMode="auto">
              <a:xfrm>
                <a:off x="2592" y="1200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18" name="Line 252"/>
              <p:cNvSpPr>
                <a:spLocks noChangeShapeType="1"/>
              </p:cNvSpPr>
              <p:nvPr/>
            </p:nvSpPr>
            <p:spPr bwMode="auto">
              <a:xfrm>
                <a:off x="240" y="1392"/>
                <a:ext cx="235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19" name="Line 253"/>
              <p:cNvSpPr>
                <a:spLocks noChangeShapeType="1"/>
              </p:cNvSpPr>
              <p:nvPr/>
            </p:nvSpPr>
            <p:spPr bwMode="auto">
              <a:xfrm>
                <a:off x="240" y="1392"/>
                <a:ext cx="0" cy="172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20" name="Line 254"/>
              <p:cNvSpPr>
                <a:spLocks noChangeShapeType="1"/>
              </p:cNvSpPr>
              <p:nvPr/>
            </p:nvSpPr>
            <p:spPr bwMode="auto">
              <a:xfrm>
                <a:off x="240" y="3120"/>
                <a:ext cx="57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21" name="Line 255"/>
              <p:cNvSpPr>
                <a:spLocks noChangeShapeType="1"/>
              </p:cNvSpPr>
              <p:nvPr/>
            </p:nvSpPr>
            <p:spPr bwMode="auto">
              <a:xfrm>
                <a:off x="1008" y="3120"/>
                <a:ext cx="105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22" name="Line 256"/>
              <p:cNvSpPr>
                <a:spLocks noChangeShapeType="1"/>
              </p:cNvSpPr>
              <p:nvPr/>
            </p:nvSpPr>
            <p:spPr bwMode="auto">
              <a:xfrm>
                <a:off x="2256" y="3120"/>
                <a:ext cx="105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23" name="Line 257"/>
              <p:cNvSpPr>
                <a:spLocks noChangeShapeType="1"/>
              </p:cNvSpPr>
              <p:nvPr/>
            </p:nvSpPr>
            <p:spPr bwMode="auto">
              <a:xfrm>
                <a:off x="3504" y="3120"/>
                <a:ext cx="105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</p:grpSp>
      <p:grpSp>
        <p:nvGrpSpPr>
          <p:cNvPr id="19" name="Group 300"/>
          <p:cNvGrpSpPr>
            <a:grpSpLocks/>
          </p:cNvGrpSpPr>
          <p:nvPr/>
        </p:nvGrpSpPr>
        <p:grpSpPr bwMode="auto">
          <a:xfrm>
            <a:off x="2000251" y="3467101"/>
            <a:ext cx="5637610" cy="2568831"/>
            <a:chOff x="720" y="2017"/>
            <a:chExt cx="4735" cy="2205"/>
          </a:xfrm>
        </p:grpSpPr>
        <p:sp>
          <p:nvSpPr>
            <p:cNvPr id="53269" name="Line 263"/>
            <p:cNvSpPr>
              <a:spLocks noChangeShapeType="1"/>
            </p:cNvSpPr>
            <p:nvPr/>
          </p:nvSpPr>
          <p:spPr bwMode="auto">
            <a:xfrm>
              <a:off x="5136" y="2017"/>
              <a:ext cx="0" cy="1583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oval" w="sm" len="sm"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270" name="Line 265"/>
            <p:cNvSpPr>
              <a:spLocks noChangeShapeType="1"/>
            </p:cNvSpPr>
            <p:nvPr/>
          </p:nvSpPr>
          <p:spPr bwMode="auto">
            <a:xfrm>
              <a:off x="3840" y="2017"/>
              <a:ext cx="0" cy="1679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oval" w="sm" len="sm"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271" name="Line 266"/>
            <p:cNvSpPr>
              <a:spLocks noChangeShapeType="1"/>
            </p:cNvSpPr>
            <p:nvPr/>
          </p:nvSpPr>
          <p:spPr bwMode="auto">
            <a:xfrm>
              <a:off x="2592" y="2017"/>
              <a:ext cx="0" cy="1295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oval" w="sm" len="sm"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272" name="Line 267"/>
            <p:cNvSpPr>
              <a:spLocks noChangeShapeType="1"/>
            </p:cNvSpPr>
            <p:nvPr/>
          </p:nvSpPr>
          <p:spPr bwMode="auto">
            <a:xfrm>
              <a:off x="1344" y="2017"/>
              <a:ext cx="0" cy="139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oval" w="sm" len="sm"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grpSp>
          <p:nvGrpSpPr>
            <p:cNvPr id="20" name="Group 299"/>
            <p:cNvGrpSpPr>
              <a:grpSpLocks/>
            </p:cNvGrpSpPr>
            <p:nvPr/>
          </p:nvGrpSpPr>
          <p:grpSpPr bwMode="auto">
            <a:xfrm>
              <a:off x="720" y="3229"/>
              <a:ext cx="4735" cy="993"/>
              <a:chOff x="720" y="3229"/>
              <a:chExt cx="4735" cy="993"/>
            </a:xfrm>
          </p:grpSpPr>
          <p:sp>
            <p:nvSpPr>
              <p:cNvPr id="53274" name="Text Box 9"/>
              <p:cNvSpPr txBox="1">
                <a:spLocks noChangeArrowheads="1"/>
              </p:cNvSpPr>
              <p:nvPr/>
            </p:nvSpPr>
            <p:spPr bwMode="auto">
              <a:xfrm>
                <a:off x="2064" y="3984"/>
                <a:ext cx="314" cy="23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200">
                    <a:latin typeface="Calibri" charset="0"/>
                  </a:rPr>
                  <a:t>Hit</a:t>
                </a:r>
              </a:p>
            </p:txBody>
          </p:sp>
          <p:sp>
            <p:nvSpPr>
              <p:cNvPr id="53275" name="Line 56"/>
              <p:cNvSpPr>
                <a:spLocks noChangeShapeType="1"/>
              </p:cNvSpPr>
              <p:nvPr/>
            </p:nvSpPr>
            <p:spPr bwMode="auto">
              <a:xfrm>
                <a:off x="5040" y="3325"/>
                <a:ext cx="192" cy="57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76" name="Text Box 57"/>
              <p:cNvSpPr txBox="1">
                <a:spLocks noChangeArrowheads="1"/>
              </p:cNvSpPr>
              <p:nvPr/>
            </p:nvSpPr>
            <p:spPr bwMode="auto">
              <a:xfrm>
                <a:off x="3456" y="3984"/>
                <a:ext cx="406" cy="23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200">
                    <a:latin typeface="Calibri" charset="0"/>
                  </a:rPr>
                  <a:t>Data</a:t>
                </a:r>
              </a:p>
            </p:txBody>
          </p:sp>
          <p:sp>
            <p:nvSpPr>
              <p:cNvPr id="53277" name="Text Box 58"/>
              <p:cNvSpPr txBox="1">
                <a:spLocks noChangeArrowheads="1"/>
              </p:cNvSpPr>
              <p:nvPr/>
            </p:nvSpPr>
            <p:spPr bwMode="auto">
              <a:xfrm>
                <a:off x="5184" y="3229"/>
                <a:ext cx="271" cy="21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050">
                    <a:latin typeface="Calibri" charset="0"/>
                  </a:rPr>
                  <a:t>32</a:t>
                </a:r>
              </a:p>
            </p:txBody>
          </p:sp>
          <p:sp>
            <p:nvSpPr>
              <p:cNvPr id="53278" name="AutoShape 260"/>
              <p:cNvSpPr>
                <a:spLocks noChangeArrowheads="1"/>
              </p:cNvSpPr>
              <p:nvPr/>
            </p:nvSpPr>
            <p:spPr bwMode="auto">
              <a:xfrm rot="-5400000">
                <a:off x="1872" y="3648"/>
                <a:ext cx="288" cy="384"/>
              </a:xfrm>
              <a:prstGeom prst="moon">
                <a:avLst>
                  <a:gd name="adj" fmla="val 81944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1800">
                  <a:latin typeface="Calibri" charset="0"/>
                </a:endParaRPr>
              </a:p>
            </p:txBody>
          </p:sp>
          <p:sp>
            <p:nvSpPr>
              <p:cNvPr id="53279" name="AutoShape 261"/>
              <p:cNvSpPr>
                <a:spLocks noChangeArrowheads="1"/>
              </p:cNvSpPr>
              <p:nvPr/>
            </p:nvSpPr>
            <p:spPr bwMode="auto">
              <a:xfrm>
                <a:off x="3120" y="3709"/>
                <a:ext cx="1104" cy="19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500 h 21600"/>
                  <a:gd name="T14" fmla="*/ 17100 w 21600"/>
                  <a:gd name="T15" fmla="*/ 171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400" y="21600"/>
                    </a:lnTo>
                    <a:lnTo>
                      <a:pt x="162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1800">
                  <a:latin typeface="Calibri" charset="0"/>
                </a:endParaRPr>
              </a:p>
            </p:txBody>
          </p:sp>
          <p:sp>
            <p:nvSpPr>
              <p:cNvPr id="53280" name="Text Box 262"/>
              <p:cNvSpPr txBox="1">
                <a:spLocks noChangeArrowheads="1"/>
              </p:cNvSpPr>
              <p:nvPr/>
            </p:nvSpPr>
            <p:spPr bwMode="auto">
              <a:xfrm>
                <a:off x="3312" y="3709"/>
                <a:ext cx="687" cy="238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200">
                    <a:latin typeface="Calibri" charset="0"/>
                  </a:rPr>
                  <a:t>4x1 select</a:t>
                </a:r>
              </a:p>
            </p:txBody>
          </p:sp>
          <p:sp>
            <p:nvSpPr>
              <p:cNvPr id="53281" name="Line 264"/>
              <p:cNvSpPr>
                <a:spLocks noChangeShapeType="1"/>
              </p:cNvSpPr>
              <p:nvPr/>
            </p:nvSpPr>
            <p:spPr bwMode="auto">
              <a:xfrm>
                <a:off x="4080" y="3613"/>
                <a:ext cx="105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82" name="Line 268"/>
              <p:cNvSpPr>
                <a:spLocks noChangeShapeType="1"/>
              </p:cNvSpPr>
              <p:nvPr/>
            </p:nvSpPr>
            <p:spPr bwMode="auto">
              <a:xfrm>
                <a:off x="720" y="3277"/>
                <a:ext cx="0" cy="19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83" name="Line 269"/>
              <p:cNvSpPr>
                <a:spLocks noChangeShapeType="1"/>
              </p:cNvSpPr>
              <p:nvPr/>
            </p:nvSpPr>
            <p:spPr bwMode="auto">
              <a:xfrm>
                <a:off x="1968" y="3277"/>
                <a:ext cx="0" cy="467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84" name="Line 270"/>
              <p:cNvSpPr>
                <a:spLocks noChangeShapeType="1"/>
              </p:cNvSpPr>
              <p:nvPr/>
            </p:nvSpPr>
            <p:spPr bwMode="auto">
              <a:xfrm>
                <a:off x="3216" y="3277"/>
                <a:ext cx="0" cy="9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85" name="Line 271"/>
              <p:cNvSpPr>
                <a:spLocks noChangeShapeType="1"/>
              </p:cNvSpPr>
              <p:nvPr/>
            </p:nvSpPr>
            <p:spPr bwMode="auto">
              <a:xfrm>
                <a:off x="4464" y="3277"/>
                <a:ext cx="0" cy="19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86" name="Line 272"/>
              <p:cNvSpPr>
                <a:spLocks noChangeShapeType="1"/>
              </p:cNvSpPr>
              <p:nvPr/>
            </p:nvSpPr>
            <p:spPr bwMode="auto">
              <a:xfrm>
                <a:off x="720" y="3469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87" name="Line 273"/>
              <p:cNvSpPr>
                <a:spLocks noChangeShapeType="1"/>
              </p:cNvSpPr>
              <p:nvPr/>
            </p:nvSpPr>
            <p:spPr bwMode="auto">
              <a:xfrm>
                <a:off x="1872" y="3469"/>
                <a:ext cx="0" cy="227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88" name="Line 274"/>
              <p:cNvSpPr>
                <a:spLocks noChangeShapeType="1"/>
              </p:cNvSpPr>
              <p:nvPr/>
            </p:nvSpPr>
            <p:spPr bwMode="auto">
              <a:xfrm>
                <a:off x="2160" y="3469"/>
                <a:ext cx="0" cy="227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89" name="Line 275"/>
              <p:cNvSpPr>
                <a:spLocks noChangeShapeType="1"/>
              </p:cNvSpPr>
              <p:nvPr/>
            </p:nvSpPr>
            <p:spPr bwMode="auto">
              <a:xfrm>
                <a:off x="2064" y="3373"/>
                <a:ext cx="0" cy="371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90" name="Line 276"/>
              <p:cNvSpPr>
                <a:spLocks noChangeShapeType="1"/>
              </p:cNvSpPr>
              <p:nvPr/>
            </p:nvSpPr>
            <p:spPr bwMode="auto">
              <a:xfrm>
                <a:off x="2064" y="3373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91" name="Line 277"/>
              <p:cNvSpPr>
                <a:spLocks noChangeShapeType="1"/>
              </p:cNvSpPr>
              <p:nvPr/>
            </p:nvSpPr>
            <p:spPr bwMode="auto">
              <a:xfrm>
                <a:off x="2160" y="3469"/>
                <a:ext cx="2304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92" name="Line 278"/>
              <p:cNvSpPr>
                <a:spLocks noChangeShapeType="1"/>
              </p:cNvSpPr>
              <p:nvPr/>
            </p:nvSpPr>
            <p:spPr bwMode="auto">
              <a:xfrm>
                <a:off x="4080" y="3613"/>
                <a:ext cx="0" cy="96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93" name="Line 279"/>
              <p:cNvSpPr>
                <a:spLocks noChangeShapeType="1"/>
              </p:cNvSpPr>
              <p:nvPr/>
            </p:nvSpPr>
            <p:spPr bwMode="auto">
              <a:xfrm>
                <a:off x="3600" y="3325"/>
                <a:ext cx="0" cy="3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94" name="Line 280"/>
              <p:cNvSpPr>
                <a:spLocks noChangeShapeType="1"/>
              </p:cNvSpPr>
              <p:nvPr/>
            </p:nvSpPr>
            <p:spPr bwMode="auto">
              <a:xfrm>
                <a:off x="3312" y="3421"/>
                <a:ext cx="0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95" name="Line 281"/>
              <p:cNvSpPr>
                <a:spLocks noChangeShapeType="1"/>
              </p:cNvSpPr>
              <p:nvPr/>
            </p:nvSpPr>
            <p:spPr bwMode="auto">
              <a:xfrm>
                <a:off x="2592" y="3325"/>
                <a:ext cx="1008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96" name="Line 282"/>
              <p:cNvSpPr>
                <a:spLocks noChangeShapeType="1"/>
              </p:cNvSpPr>
              <p:nvPr/>
            </p:nvSpPr>
            <p:spPr bwMode="auto">
              <a:xfrm>
                <a:off x="1344" y="3421"/>
                <a:ext cx="1968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97" name="Line 283"/>
              <p:cNvSpPr>
                <a:spLocks noChangeShapeType="1"/>
              </p:cNvSpPr>
              <p:nvPr/>
            </p:nvSpPr>
            <p:spPr bwMode="auto">
              <a:xfrm>
                <a:off x="3648" y="3901"/>
                <a:ext cx="0" cy="14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98" name="Line 285"/>
              <p:cNvSpPr>
                <a:spLocks noChangeShapeType="1"/>
              </p:cNvSpPr>
              <p:nvPr/>
            </p:nvSpPr>
            <p:spPr bwMode="auto">
              <a:xfrm>
                <a:off x="2016" y="3984"/>
                <a:ext cx="0" cy="20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299" name="Line 287"/>
              <p:cNvSpPr>
                <a:spLocks noChangeShapeType="1"/>
              </p:cNvSpPr>
              <p:nvPr/>
            </p:nvSpPr>
            <p:spPr bwMode="auto">
              <a:xfrm>
                <a:off x="3024" y="3741"/>
                <a:ext cx="144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00" name="Line 290"/>
              <p:cNvSpPr>
                <a:spLocks noChangeShapeType="1"/>
              </p:cNvSpPr>
              <p:nvPr/>
            </p:nvSpPr>
            <p:spPr bwMode="auto">
              <a:xfrm>
                <a:off x="3024" y="3453"/>
                <a:ext cx="0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01" name="Line 291"/>
              <p:cNvSpPr>
                <a:spLocks noChangeShapeType="1"/>
              </p:cNvSpPr>
              <p:nvPr/>
            </p:nvSpPr>
            <p:spPr bwMode="auto">
              <a:xfrm>
                <a:off x="2928" y="3789"/>
                <a:ext cx="2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02" name="Line 292"/>
              <p:cNvSpPr>
                <a:spLocks noChangeShapeType="1"/>
              </p:cNvSpPr>
              <p:nvPr/>
            </p:nvSpPr>
            <p:spPr bwMode="auto">
              <a:xfrm>
                <a:off x="2928" y="3357"/>
                <a:ext cx="0" cy="43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03" name="Line 293"/>
              <p:cNvSpPr>
                <a:spLocks noChangeShapeType="1"/>
              </p:cNvSpPr>
              <p:nvPr/>
            </p:nvSpPr>
            <p:spPr bwMode="auto">
              <a:xfrm flipV="1">
                <a:off x="2448" y="3837"/>
                <a:ext cx="864" cy="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04" name="Line 294"/>
              <p:cNvSpPr>
                <a:spLocks noChangeShapeType="1"/>
              </p:cNvSpPr>
              <p:nvPr/>
            </p:nvSpPr>
            <p:spPr bwMode="auto">
              <a:xfrm flipV="1">
                <a:off x="2352" y="3885"/>
                <a:ext cx="1008" cy="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05" name="Line 295"/>
              <p:cNvSpPr>
                <a:spLocks noChangeShapeType="1"/>
              </p:cNvSpPr>
              <p:nvPr/>
            </p:nvSpPr>
            <p:spPr bwMode="auto">
              <a:xfrm>
                <a:off x="1872" y="3648"/>
                <a:ext cx="48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06" name="Line 296"/>
              <p:cNvSpPr>
                <a:spLocks noChangeShapeType="1"/>
              </p:cNvSpPr>
              <p:nvPr/>
            </p:nvSpPr>
            <p:spPr bwMode="auto">
              <a:xfrm>
                <a:off x="1968" y="3600"/>
                <a:ext cx="48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07" name="Line 297"/>
              <p:cNvSpPr>
                <a:spLocks noChangeShapeType="1"/>
              </p:cNvSpPr>
              <p:nvPr/>
            </p:nvSpPr>
            <p:spPr bwMode="auto">
              <a:xfrm>
                <a:off x="2352" y="3648"/>
                <a:ext cx="0" cy="24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3308" name="Line 298"/>
              <p:cNvSpPr>
                <a:spLocks noChangeShapeType="1"/>
              </p:cNvSpPr>
              <p:nvPr/>
            </p:nvSpPr>
            <p:spPr bwMode="auto">
              <a:xfrm>
                <a:off x="2448" y="3600"/>
                <a:ext cx="0" cy="24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</p:grpSp>
      <p:sp>
        <p:nvSpPr>
          <p:cNvPr id="53262" name="TextBox 177"/>
          <p:cNvSpPr txBox="1">
            <a:spLocks noChangeArrowheads="1"/>
          </p:cNvSpPr>
          <p:nvPr/>
        </p:nvSpPr>
        <p:spPr bwMode="auto">
          <a:xfrm>
            <a:off x="2114551" y="3009900"/>
            <a:ext cx="676019" cy="32316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500" dirty="0">
                <a:latin typeface="Calibri" charset="0"/>
              </a:rPr>
              <a:t>Way 0</a:t>
            </a:r>
          </a:p>
        </p:txBody>
      </p:sp>
      <p:sp>
        <p:nvSpPr>
          <p:cNvPr id="53263" name="TextBox 178"/>
          <p:cNvSpPr txBox="1">
            <a:spLocks noChangeArrowheads="1"/>
          </p:cNvSpPr>
          <p:nvPr/>
        </p:nvSpPr>
        <p:spPr bwMode="auto">
          <a:xfrm>
            <a:off x="3657601" y="3009900"/>
            <a:ext cx="676019" cy="32316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500" dirty="0">
                <a:latin typeface="Calibri" charset="0"/>
              </a:rPr>
              <a:t>Way 1</a:t>
            </a:r>
          </a:p>
        </p:txBody>
      </p:sp>
      <p:sp>
        <p:nvSpPr>
          <p:cNvPr id="53264" name="TextBox 179"/>
          <p:cNvSpPr txBox="1">
            <a:spLocks noChangeArrowheads="1"/>
          </p:cNvSpPr>
          <p:nvPr/>
        </p:nvSpPr>
        <p:spPr bwMode="auto">
          <a:xfrm>
            <a:off x="5143501" y="3009900"/>
            <a:ext cx="676019" cy="32316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500" dirty="0">
                <a:latin typeface="Calibri" charset="0"/>
              </a:rPr>
              <a:t>Way 2</a:t>
            </a:r>
          </a:p>
        </p:txBody>
      </p:sp>
      <p:sp>
        <p:nvSpPr>
          <p:cNvPr id="53265" name="TextBox 180"/>
          <p:cNvSpPr txBox="1">
            <a:spLocks noChangeArrowheads="1"/>
          </p:cNvSpPr>
          <p:nvPr/>
        </p:nvSpPr>
        <p:spPr bwMode="auto">
          <a:xfrm>
            <a:off x="6629401" y="3009900"/>
            <a:ext cx="676019" cy="323165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500" dirty="0">
                <a:latin typeface="Calibri" charset="0"/>
              </a:rPr>
              <a:t>Way 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6A04B9-616B-374C-B2DF-763823444353}"/>
              </a:ext>
            </a:extLst>
          </p:cNvPr>
          <p:cNvSpPr txBox="1"/>
          <p:nvPr/>
        </p:nvSpPr>
        <p:spPr>
          <a:xfrm>
            <a:off x="850120" y="6112227"/>
            <a:ext cx="32587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Calibri" pitchFamily="34" charset="0"/>
              </a:rPr>
              <a:t>Cache size = 256 * 4 * 8 bytes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85161DAD-8B42-DD44-BA10-D5DDD83959D9}"/>
              </a:ext>
            </a:extLst>
          </p:cNvPr>
          <p:cNvSpPr txBox="1"/>
          <p:nvPr/>
        </p:nvSpPr>
        <p:spPr>
          <a:xfrm>
            <a:off x="4379148" y="6084970"/>
            <a:ext cx="22504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latin typeface="Calibri" pitchFamily="34" charset="0"/>
              </a:rPr>
              <a:t>MM Size = 2</a:t>
            </a:r>
            <a:r>
              <a:rPr lang="en-US" sz="2000" b="0" baseline="30000" dirty="0">
                <a:latin typeface="Calibri" pitchFamily="34" charset="0"/>
              </a:rPr>
              <a:t>32</a:t>
            </a:r>
            <a:r>
              <a:rPr lang="en-US" sz="2000" b="0" dirty="0">
                <a:latin typeface="Calibri" pitchFamily="34" charset="0"/>
              </a:rPr>
              <a:t> bytes</a:t>
            </a:r>
          </a:p>
        </p:txBody>
      </p:sp>
    </p:spTree>
    <p:extLst>
      <p:ext uri="{BB962C8B-B14F-4D97-AF65-F5344CB8AC3E}">
        <p14:creationId xmlns:p14="http://schemas.microsoft.com/office/powerpoint/2010/main" val="30916665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Rectangle 4">
            <a:extLst>
              <a:ext uri="{FF2B5EF4-FFF2-40B4-BE49-F238E27FC236}">
                <a16:creationId xmlns:a16="http://schemas.microsoft.com/office/drawing/2014/main" id="{4AAB4ABA-4E26-F049-943F-DDAB85E2F4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303" y="1585601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4" name="Rectangle 4">
            <a:extLst>
              <a:ext uri="{FF2B5EF4-FFF2-40B4-BE49-F238E27FC236}">
                <a16:creationId xmlns:a16="http://schemas.microsoft.com/office/drawing/2014/main" id="{DE6B0F3A-69CF-7C45-8B0A-1729D4C7F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6384" y="1272512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0" name="Rectangle 4">
            <a:extLst>
              <a:ext uri="{FF2B5EF4-FFF2-40B4-BE49-F238E27FC236}">
                <a16:creationId xmlns:a16="http://schemas.microsoft.com/office/drawing/2014/main" id="{E3776CED-8883-114D-B1EE-675C3C423F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001" y="5104553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1" name="Rectangle 4">
            <a:extLst>
              <a:ext uri="{FF2B5EF4-FFF2-40B4-BE49-F238E27FC236}">
                <a16:creationId xmlns:a16="http://schemas.microsoft.com/office/drawing/2014/main" id="{3045A03F-1161-F349-B81C-4D5C09DE3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369" y="3771852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79" name="Rectangle 4">
            <a:extLst>
              <a:ext uri="{FF2B5EF4-FFF2-40B4-BE49-F238E27FC236}">
                <a16:creationId xmlns:a16="http://schemas.microsoft.com/office/drawing/2014/main" id="{D9ECE698-15EA-5B49-8185-C0E2345E62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369" y="2414105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78" name="Rectangle 4">
            <a:extLst>
              <a:ext uri="{FF2B5EF4-FFF2-40B4-BE49-F238E27FC236}">
                <a16:creationId xmlns:a16="http://schemas.microsoft.com/office/drawing/2014/main" id="{3FDC8233-D587-A644-926F-69D4316343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369" y="1079007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77" name="Rectangle 4">
            <a:extLst>
              <a:ext uri="{FF2B5EF4-FFF2-40B4-BE49-F238E27FC236}">
                <a16:creationId xmlns:a16="http://schemas.microsoft.com/office/drawing/2014/main" id="{FC4A6349-4A15-8448-8897-9C6AC9904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001" y="5284865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2" name="Rectangle 4">
            <a:extLst>
              <a:ext uri="{FF2B5EF4-FFF2-40B4-BE49-F238E27FC236}">
                <a16:creationId xmlns:a16="http://schemas.microsoft.com/office/drawing/2014/main" id="{98FA4D84-69B5-1F4D-86C5-D9649CE8CA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291" y="3938092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3" name="Rectangle 4">
            <a:extLst>
              <a:ext uri="{FF2B5EF4-FFF2-40B4-BE49-F238E27FC236}">
                <a16:creationId xmlns:a16="http://schemas.microsoft.com/office/drawing/2014/main" id="{259A09D1-9F3E-914E-AD05-DD2A2A6ADA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369" y="2566642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5" name="Rectangle 4">
            <a:extLst>
              <a:ext uri="{FF2B5EF4-FFF2-40B4-BE49-F238E27FC236}">
                <a16:creationId xmlns:a16="http://schemas.microsoft.com/office/drawing/2014/main" id="{941DAA1D-8442-BE43-8FF7-A3E1FC890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698" y="5436136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6" name="Rectangle 4">
            <a:extLst>
              <a:ext uri="{FF2B5EF4-FFF2-40B4-BE49-F238E27FC236}">
                <a16:creationId xmlns:a16="http://schemas.microsoft.com/office/drawing/2014/main" id="{AF08B677-0F4C-5544-ADF1-632EEC4EFB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698" y="4090492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7" name="Rectangle 4">
            <a:extLst>
              <a:ext uri="{FF2B5EF4-FFF2-40B4-BE49-F238E27FC236}">
                <a16:creationId xmlns:a16="http://schemas.microsoft.com/office/drawing/2014/main" id="{44EA3487-5AF0-8E4F-A92B-6E94E7A65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369" y="2745119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88" name="Rectangle 4">
            <a:extLst>
              <a:ext uri="{FF2B5EF4-FFF2-40B4-BE49-F238E27FC236}">
                <a16:creationId xmlns:a16="http://schemas.microsoft.com/office/drawing/2014/main" id="{B7F8DEC0-0D0D-A14D-9FEB-BA5B291352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698" y="1435538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0" name="Rectangle 4">
            <a:extLst>
              <a:ext uri="{FF2B5EF4-FFF2-40B4-BE49-F238E27FC236}">
                <a16:creationId xmlns:a16="http://schemas.microsoft.com/office/drawing/2014/main" id="{7A0B2D2B-3156-5749-87C1-C29B106246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227" y="2889279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1" name="Rectangle 4">
            <a:extLst>
              <a:ext uri="{FF2B5EF4-FFF2-40B4-BE49-F238E27FC236}">
                <a16:creationId xmlns:a16="http://schemas.microsoft.com/office/drawing/2014/main" id="{CD6A8EC3-636B-8643-9BF4-AB3273AE86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001" y="4261338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2" name="Rectangle 4">
            <a:extLst>
              <a:ext uri="{FF2B5EF4-FFF2-40B4-BE49-F238E27FC236}">
                <a16:creationId xmlns:a16="http://schemas.microsoft.com/office/drawing/2014/main" id="{E795786D-85A7-0348-8521-B7A79F41D9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227" y="5594247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3" name="Rectangle 4">
            <a:extLst>
              <a:ext uri="{FF2B5EF4-FFF2-40B4-BE49-F238E27FC236}">
                <a16:creationId xmlns:a16="http://schemas.microsoft.com/office/drawing/2014/main" id="{16ACE8E9-ADFE-4D4F-8A34-08BB665712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925" y="5772492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4" name="Rectangle 4">
            <a:extLst>
              <a:ext uri="{FF2B5EF4-FFF2-40B4-BE49-F238E27FC236}">
                <a16:creationId xmlns:a16="http://schemas.microsoft.com/office/drawing/2014/main" id="{6BD38016-BCB2-2B4E-A021-D00D6009F7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227" y="4438202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5" name="Rectangle 4">
            <a:extLst>
              <a:ext uri="{FF2B5EF4-FFF2-40B4-BE49-F238E27FC236}">
                <a16:creationId xmlns:a16="http://schemas.microsoft.com/office/drawing/2014/main" id="{8EE23982-63FA-5745-BC5F-AA270C72D6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227" y="3054065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6" name="Rectangle 4">
            <a:extLst>
              <a:ext uri="{FF2B5EF4-FFF2-40B4-BE49-F238E27FC236}">
                <a16:creationId xmlns:a16="http://schemas.microsoft.com/office/drawing/2014/main" id="{59254B66-6513-034C-B393-5B07B5D5CF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070" y="1771702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7" name="Rectangle 4">
            <a:extLst>
              <a:ext uri="{FF2B5EF4-FFF2-40B4-BE49-F238E27FC236}">
                <a16:creationId xmlns:a16="http://schemas.microsoft.com/office/drawing/2014/main" id="{9EAB6364-5121-4D42-8856-EBD115D9F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593" y="6115422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8" name="Rectangle 4">
            <a:extLst>
              <a:ext uri="{FF2B5EF4-FFF2-40B4-BE49-F238E27FC236}">
                <a16:creationId xmlns:a16="http://schemas.microsoft.com/office/drawing/2014/main" id="{09A8E4A3-F865-2843-B40E-767FBA22D5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070" y="5925290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299" name="Rectangle 4">
            <a:extLst>
              <a:ext uri="{FF2B5EF4-FFF2-40B4-BE49-F238E27FC236}">
                <a16:creationId xmlns:a16="http://schemas.microsoft.com/office/drawing/2014/main" id="{1E707C0C-6B16-074D-BB1F-E8F8525438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925" y="4629483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0" name="Rectangle 4">
            <a:extLst>
              <a:ext uri="{FF2B5EF4-FFF2-40B4-BE49-F238E27FC236}">
                <a16:creationId xmlns:a16="http://schemas.microsoft.com/office/drawing/2014/main" id="{A4D11675-EE3D-7246-812C-E449B2FD9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369" y="1936488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1" name="Rectangle 4">
            <a:extLst>
              <a:ext uri="{FF2B5EF4-FFF2-40B4-BE49-F238E27FC236}">
                <a16:creationId xmlns:a16="http://schemas.microsoft.com/office/drawing/2014/main" id="{77CA1B3E-2378-0E4B-9400-25F5042AFC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070" y="3245201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2" name="Rectangle 4">
            <a:extLst>
              <a:ext uri="{FF2B5EF4-FFF2-40B4-BE49-F238E27FC236}">
                <a16:creationId xmlns:a16="http://schemas.microsoft.com/office/drawing/2014/main" id="{A1CF4405-2112-2643-8C46-FD138A7299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070" y="4755357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3" name="Rectangle 4">
            <a:extLst>
              <a:ext uri="{FF2B5EF4-FFF2-40B4-BE49-F238E27FC236}">
                <a16:creationId xmlns:a16="http://schemas.microsoft.com/office/drawing/2014/main" id="{55C72C93-1E7C-5D4F-AFB8-23361FB17E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001" y="3421965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04" name="Rectangle 4">
            <a:extLst>
              <a:ext uri="{FF2B5EF4-FFF2-40B4-BE49-F238E27FC236}">
                <a16:creationId xmlns:a16="http://schemas.microsoft.com/office/drawing/2014/main" id="{A3652C3D-7D0B-9E4F-94E7-C3AE4B1C25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925" y="2076219"/>
            <a:ext cx="1477962" cy="166228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4A080D08-44E8-3C48-AC09-FF0736A4E6E9}"/>
              </a:ext>
            </a:extLst>
          </p:cNvPr>
          <p:cNvGrpSpPr/>
          <p:nvPr/>
        </p:nvGrpSpPr>
        <p:grpSpPr>
          <a:xfrm>
            <a:off x="134119" y="843096"/>
            <a:ext cx="1477962" cy="5523837"/>
            <a:chOff x="369888" y="953163"/>
            <a:chExt cx="1477962" cy="5523837"/>
          </a:xfrm>
        </p:grpSpPr>
        <p:grpSp>
          <p:nvGrpSpPr>
            <p:cNvPr id="104" name="Group 50">
              <a:extLst>
                <a:ext uri="{FF2B5EF4-FFF2-40B4-BE49-F238E27FC236}">
                  <a16:creationId xmlns:a16="http://schemas.microsoft.com/office/drawing/2014/main" id="{78751738-1D2D-1241-8259-981D2DC51A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9888" y="1023938"/>
              <a:ext cx="1477962" cy="5356225"/>
              <a:chOff x="369455" y="1171281"/>
              <a:chExt cx="1477818" cy="5357096"/>
            </a:xfrm>
          </p:grpSpPr>
          <p:grpSp>
            <p:nvGrpSpPr>
              <p:cNvPr id="137" name="Group 48">
                <a:extLst>
                  <a:ext uri="{FF2B5EF4-FFF2-40B4-BE49-F238E27FC236}">
                    <a16:creationId xmlns:a16="http://schemas.microsoft.com/office/drawing/2014/main" id="{9F3A6B19-BFAA-EC4F-8023-B97C7A6A84A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9455" y="1171281"/>
                <a:ext cx="1477818" cy="2678548"/>
                <a:chOff x="554182" y="1985841"/>
                <a:chExt cx="1477818" cy="2678548"/>
              </a:xfrm>
            </p:grpSpPr>
            <p:grpSp>
              <p:nvGrpSpPr>
                <p:cNvPr id="161" name="Group 14">
                  <a:extLst>
                    <a:ext uri="{FF2B5EF4-FFF2-40B4-BE49-F238E27FC236}">
                      <a16:creationId xmlns:a16="http://schemas.microsoft.com/office/drawing/2014/main" id="{3E22858B-09C7-9B4D-AA38-E8132FA2AA3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54182" y="1985841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73" name="Group 8">
                    <a:extLst>
                      <a:ext uri="{FF2B5EF4-FFF2-40B4-BE49-F238E27FC236}">
                        <a16:creationId xmlns:a16="http://schemas.microsoft.com/office/drawing/2014/main" id="{A0F97A93-59E9-1F4F-AAB5-82B86FBFB68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79" name="Rectangle 4">
                      <a:extLst>
                        <a:ext uri="{FF2B5EF4-FFF2-40B4-BE49-F238E27FC236}">
                          <a16:creationId xmlns:a16="http://schemas.microsoft.com/office/drawing/2014/main" id="{57320EAC-E962-244A-875C-D140650235E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0" name="Rectangle 5">
                      <a:extLst>
                        <a:ext uri="{FF2B5EF4-FFF2-40B4-BE49-F238E27FC236}">
                          <a16:creationId xmlns:a16="http://schemas.microsoft.com/office/drawing/2014/main" id="{9D22C74B-62C8-A042-B82E-2D4B985207C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1" name="Rectangle 6">
                      <a:extLst>
                        <a:ext uri="{FF2B5EF4-FFF2-40B4-BE49-F238E27FC236}">
                          <a16:creationId xmlns:a16="http://schemas.microsoft.com/office/drawing/2014/main" id="{01F025E1-A059-2D46-B25C-7AD222326A2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2" name="Rectangle 7">
                      <a:extLst>
                        <a:ext uri="{FF2B5EF4-FFF2-40B4-BE49-F238E27FC236}">
                          <a16:creationId xmlns:a16="http://schemas.microsoft.com/office/drawing/2014/main" id="{64538770-793D-B745-AE81-4CF13600F5D2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74" name="Group 9">
                    <a:extLst>
                      <a:ext uri="{FF2B5EF4-FFF2-40B4-BE49-F238E27FC236}">
                        <a16:creationId xmlns:a16="http://schemas.microsoft.com/office/drawing/2014/main" id="{DB4BE31C-0847-9245-98DE-FEDF1647212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75" name="Rectangle 10">
                      <a:extLst>
                        <a:ext uri="{FF2B5EF4-FFF2-40B4-BE49-F238E27FC236}">
                          <a16:creationId xmlns:a16="http://schemas.microsoft.com/office/drawing/2014/main" id="{FA74D88A-A177-2349-A43E-F17125079D4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6" name="Rectangle 11">
                      <a:extLst>
                        <a:ext uri="{FF2B5EF4-FFF2-40B4-BE49-F238E27FC236}">
                          <a16:creationId xmlns:a16="http://schemas.microsoft.com/office/drawing/2014/main" id="{FC0087CD-2491-2C42-841F-68F4DACEC71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7" name="Rectangle 12">
                      <a:extLst>
                        <a:ext uri="{FF2B5EF4-FFF2-40B4-BE49-F238E27FC236}">
                          <a16:creationId xmlns:a16="http://schemas.microsoft.com/office/drawing/2014/main" id="{5E7C24CC-E16D-284B-97C3-AC99B287617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8" name="Rectangle 13">
                      <a:extLst>
                        <a:ext uri="{FF2B5EF4-FFF2-40B4-BE49-F238E27FC236}">
                          <a16:creationId xmlns:a16="http://schemas.microsoft.com/office/drawing/2014/main" id="{F68C7985-0D16-9742-95DD-BD046828175E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162" name="Group 15">
                  <a:extLst>
                    <a:ext uri="{FF2B5EF4-FFF2-40B4-BE49-F238E27FC236}">
                      <a16:creationId xmlns:a16="http://schemas.microsoft.com/office/drawing/2014/main" id="{6E526696-2031-5E40-965F-6949CDCC1380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54182" y="3325115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63" name="Group 8">
                    <a:extLst>
                      <a:ext uri="{FF2B5EF4-FFF2-40B4-BE49-F238E27FC236}">
                        <a16:creationId xmlns:a16="http://schemas.microsoft.com/office/drawing/2014/main" id="{D7831CC8-87A3-3147-BBB8-DA0512EA852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69" name="Rectangle 22">
                      <a:extLst>
                        <a:ext uri="{FF2B5EF4-FFF2-40B4-BE49-F238E27FC236}">
                          <a16:creationId xmlns:a16="http://schemas.microsoft.com/office/drawing/2014/main" id="{60F06829-0E59-8D41-B0B4-35F204EC9BC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0" name="Rectangle 23">
                      <a:extLst>
                        <a:ext uri="{FF2B5EF4-FFF2-40B4-BE49-F238E27FC236}">
                          <a16:creationId xmlns:a16="http://schemas.microsoft.com/office/drawing/2014/main" id="{D759B000-8E88-D847-BA4D-0FC696AF718C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1" name="Rectangle 24">
                      <a:extLst>
                        <a:ext uri="{FF2B5EF4-FFF2-40B4-BE49-F238E27FC236}">
                          <a16:creationId xmlns:a16="http://schemas.microsoft.com/office/drawing/2014/main" id="{ECA01673-E56A-874E-ACDF-127CCF23CA1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2" name="Rectangle 25">
                      <a:extLst>
                        <a:ext uri="{FF2B5EF4-FFF2-40B4-BE49-F238E27FC236}">
                          <a16:creationId xmlns:a16="http://schemas.microsoft.com/office/drawing/2014/main" id="{C2ADDDDC-CC4C-E446-A956-6B63BF4603C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64" name="Group 9">
                    <a:extLst>
                      <a:ext uri="{FF2B5EF4-FFF2-40B4-BE49-F238E27FC236}">
                        <a16:creationId xmlns:a16="http://schemas.microsoft.com/office/drawing/2014/main" id="{37AC2DBF-D47D-0E42-B33E-348D0E69C7D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65" name="Rectangle 18">
                      <a:extLst>
                        <a:ext uri="{FF2B5EF4-FFF2-40B4-BE49-F238E27FC236}">
                          <a16:creationId xmlns:a16="http://schemas.microsoft.com/office/drawing/2014/main" id="{51B2E9B8-800E-2D4A-A0A1-09A364B36A8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6" name="Rectangle 19">
                      <a:extLst>
                        <a:ext uri="{FF2B5EF4-FFF2-40B4-BE49-F238E27FC236}">
                          <a16:creationId xmlns:a16="http://schemas.microsoft.com/office/drawing/2014/main" id="{C0D67CBB-4BA5-1D4B-BB3D-871613594C6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7" name="Rectangle 20">
                      <a:extLst>
                        <a:ext uri="{FF2B5EF4-FFF2-40B4-BE49-F238E27FC236}">
                          <a16:creationId xmlns:a16="http://schemas.microsoft.com/office/drawing/2014/main" id="{644ED38B-103E-5447-AD9B-4918B647D897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8" name="Rectangle 21">
                      <a:extLst>
                        <a:ext uri="{FF2B5EF4-FFF2-40B4-BE49-F238E27FC236}">
                          <a16:creationId xmlns:a16="http://schemas.microsoft.com/office/drawing/2014/main" id="{AEB508B1-8A8C-844A-816F-759090847BB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  <p:grpSp>
            <p:nvGrpSpPr>
              <p:cNvPr id="138" name="Group 49">
                <a:extLst>
                  <a:ext uri="{FF2B5EF4-FFF2-40B4-BE49-F238E27FC236}">
                    <a16:creationId xmlns:a16="http://schemas.microsoft.com/office/drawing/2014/main" id="{1F11483D-29FC-544A-8760-06E3D0AB2FF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9455" y="3849829"/>
                <a:ext cx="1477818" cy="2678548"/>
                <a:chOff x="2433782" y="3512702"/>
                <a:chExt cx="1477818" cy="2678548"/>
              </a:xfrm>
            </p:grpSpPr>
            <p:grpSp>
              <p:nvGrpSpPr>
                <p:cNvPr id="139" name="Group 26">
                  <a:extLst>
                    <a:ext uri="{FF2B5EF4-FFF2-40B4-BE49-F238E27FC236}">
                      <a16:creationId xmlns:a16="http://schemas.microsoft.com/office/drawing/2014/main" id="{C3D4985C-D861-7846-86AB-1BE1016B15F1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33782" y="3512702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51" name="Group 8">
                    <a:extLst>
                      <a:ext uri="{FF2B5EF4-FFF2-40B4-BE49-F238E27FC236}">
                        <a16:creationId xmlns:a16="http://schemas.microsoft.com/office/drawing/2014/main" id="{8A3DBAF6-90C7-D340-9EE5-F21761D4E2F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57" name="Rectangle 33">
                      <a:extLst>
                        <a:ext uri="{FF2B5EF4-FFF2-40B4-BE49-F238E27FC236}">
                          <a16:creationId xmlns:a16="http://schemas.microsoft.com/office/drawing/2014/main" id="{01CF6738-7E49-224C-AC2C-1998F3B4EB7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8" name="Rectangle 34">
                      <a:extLst>
                        <a:ext uri="{FF2B5EF4-FFF2-40B4-BE49-F238E27FC236}">
                          <a16:creationId xmlns:a16="http://schemas.microsoft.com/office/drawing/2014/main" id="{79416FEB-23D9-B847-8D17-1DE3EE87F5B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9" name="Rectangle 35">
                      <a:extLst>
                        <a:ext uri="{FF2B5EF4-FFF2-40B4-BE49-F238E27FC236}">
                          <a16:creationId xmlns:a16="http://schemas.microsoft.com/office/drawing/2014/main" id="{7EBC83D1-56C9-8A42-97FA-02079DC4B6F0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0" name="Rectangle 36">
                      <a:extLst>
                        <a:ext uri="{FF2B5EF4-FFF2-40B4-BE49-F238E27FC236}">
                          <a16:creationId xmlns:a16="http://schemas.microsoft.com/office/drawing/2014/main" id="{C8CD20F2-A8F6-C14A-A3D1-DD16735E0BE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52" name="Group 9">
                    <a:extLst>
                      <a:ext uri="{FF2B5EF4-FFF2-40B4-BE49-F238E27FC236}">
                        <a16:creationId xmlns:a16="http://schemas.microsoft.com/office/drawing/2014/main" id="{EB715068-CF8F-9349-B220-2848E0B97C6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53" name="Rectangle 29">
                      <a:extLst>
                        <a:ext uri="{FF2B5EF4-FFF2-40B4-BE49-F238E27FC236}">
                          <a16:creationId xmlns:a16="http://schemas.microsoft.com/office/drawing/2014/main" id="{6110C354-C7C1-7D4A-95EE-D3E8B7C473EB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4" name="Rectangle 30">
                      <a:extLst>
                        <a:ext uri="{FF2B5EF4-FFF2-40B4-BE49-F238E27FC236}">
                          <a16:creationId xmlns:a16="http://schemas.microsoft.com/office/drawing/2014/main" id="{45DA7AF7-CB05-7144-A197-6D07A989BF7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5" name="Rectangle 31">
                      <a:extLst>
                        <a:ext uri="{FF2B5EF4-FFF2-40B4-BE49-F238E27FC236}">
                          <a16:creationId xmlns:a16="http://schemas.microsoft.com/office/drawing/2014/main" id="{804877AA-7F15-9B4D-9738-1C01587B6D0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6" name="Rectangle 32">
                      <a:extLst>
                        <a:ext uri="{FF2B5EF4-FFF2-40B4-BE49-F238E27FC236}">
                          <a16:creationId xmlns:a16="http://schemas.microsoft.com/office/drawing/2014/main" id="{B443B9B7-4B3C-0141-83C4-AE2C1E5A2BD9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  <p:grpSp>
              <p:nvGrpSpPr>
                <p:cNvPr id="140" name="Group 37">
                  <a:extLst>
                    <a:ext uri="{FF2B5EF4-FFF2-40B4-BE49-F238E27FC236}">
                      <a16:creationId xmlns:a16="http://schemas.microsoft.com/office/drawing/2014/main" id="{71BECA7B-3685-6F47-8016-79CA1071370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433782" y="4851976"/>
                  <a:ext cx="1477818" cy="1339274"/>
                  <a:chOff x="554182" y="2567709"/>
                  <a:chExt cx="1477818" cy="1339274"/>
                </a:xfrm>
              </p:grpSpPr>
              <p:grpSp>
                <p:nvGrpSpPr>
                  <p:cNvPr id="141" name="Group 8">
                    <a:extLst>
                      <a:ext uri="{FF2B5EF4-FFF2-40B4-BE49-F238E27FC236}">
                        <a16:creationId xmlns:a16="http://schemas.microsoft.com/office/drawing/2014/main" id="{DE060E91-9E6C-6C44-9385-6A9ADD66E66F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2567709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47" name="Rectangle 44">
                      <a:extLst>
                        <a:ext uri="{FF2B5EF4-FFF2-40B4-BE49-F238E27FC236}">
                          <a16:creationId xmlns:a16="http://schemas.microsoft.com/office/drawing/2014/main" id="{B638358B-51D4-BB49-B9B0-0F770590187D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solidFill>
                      <a:schemeClr val="accent1">
                        <a:lumMod val="75000"/>
                      </a:schemeClr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8" name="Rectangle 45">
                      <a:extLst>
                        <a:ext uri="{FF2B5EF4-FFF2-40B4-BE49-F238E27FC236}">
                          <a16:creationId xmlns:a16="http://schemas.microsoft.com/office/drawing/2014/main" id="{8884AAA6-E724-8F44-A100-22AA7FA1EEA8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9" name="Rectangle 46">
                      <a:extLst>
                        <a:ext uri="{FF2B5EF4-FFF2-40B4-BE49-F238E27FC236}">
                          <a16:creationId xmlns:a16="http://schemas.microsoft.com/office/drawing/2014/main" id="{54A1E6EA-5B7C-0143-86EA-55E7FD179F0A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50" name="Rectangle 47">
                      <a:extLst>
                        <a:ext uri="{FF2B5EF4-FFF2-40B4-BE49-F238E27FC236}">
                          <a16:creationId xmlns:a16="http://schemas.microsoft.com/office/drawing/2014/main" id="{5456334E-D81E-3E4C-8EF2-2EED8432763F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  <p:grpSp>
                <p:nvGrpSpPr>
                  <p:cNvPr id="142" name="Group 9">
                    <a:extLst>
                      <a:ext uri="{FF2B5EF4-FFF2-40B4-BE49-F238E27FC236}">
                        <a16:creationId xmlns:a16="http://schemas.microsoft.com/office/drawing/2014/main" id="{8CE58197-420A-554C-800D-F4ABDBAA8AA2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 bwMode="auto">
                  <a:xfrm>
                    <a:off x="554182" y="3237346"/>
                    <a:ext cx="1477818" cy="669637"/>
                    <a:chOff x="554182" y="2567709"/>
                    <a:chExt cx="1477818" cy="669637"/>
                  </a:xfrm>
                </p:grpSpPr>
                <p:sp>
                  <p:nvSpPr>
                    <p:cNvPr id="143" name="Rectangle 40">
                      <a:extLst>
                        <a:ext uri="{FF2B5EF4-FFF2-40B4-BE49-F238E27FC236}">
                          <a16:creationId xmlns:a16="http://schemas.microsoft.com/office/drawing/2014/main" id="{B00A19B9-1E3B-2846-880C-8847C82DD324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567709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4" name="Rectangle 41">
                      <a:extLst>
                        <a:ext uri="{FF2B5EF4-FFF2-40B4-BE49-F238E27FC236}">
                          <a16:creationId xmlns:a16="http://schemas.microsoft.com/office/drawing/2014/main" id="{06E46D71-7074-3940-91E9-12E75279ED16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733964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5" name="Rectangle 42">
                      <a:extLst>
                        <a:ext uri="{FF2B5EF4-FFF2-40B4-BE49-F238E27FC236}">
                          <a16:creationId xmlns:a16="http://schemas.microsoft.com/office/drawing/2014/main" id="{5DEB8C75-78BE-5042-92C0-A5417794C8E1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2904836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46" name="Rectangle 43">
                      <a:extLst>
                        <a:ext uri="{FF2B5EF4-FFF2-40B4-BE49-F238E27FC236}">
                          <a16:creationId xmlns:a16="http://schemas.microsoft.com/office/drawing/2014/main" id="{4103A5D7-2F62-184E-9C56-0862BD30F7EF}"/>
                        </a:ext>
                      </a:extLst>
                    </p:cNvPr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4182" y="3071091"/>
                      <a:ext cx="1477818" cy="166255"/>
                    </a:xfrm>
                    <a:prstGeom prst="rect">
                      <a:avLst/>
                    </a:prstGeom>
                    <a:no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  <p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60000"/>
                        <a:buFont typeface="Wingdings" pitchFamily="2" charset="2"/>
                        <a:buChar char="q"/>
                        <a:defRPr sz="22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65000"/>
                        <a:buFont typeface="Wingdings" pitchFamily="2" charset="2"/>
                        <a:buChar char="n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buChar char="q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pitchFamily="2" charset="2"/>
                        <a:buChar char="§"/>
                        <a:defRPr sz="1600">
                          <a:solidFill>
                            <a:schemeClr val="tx1"/>
                          </a:solidFill>
                          <a:latin typeface="Tahoma" panose="020B060403050404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eaLnBrk="1" hangingPunct="1">
                        <a:spcBef>
                          <a:spcPct val="0"/>
                        </a:spcBef>
                        <a:buClrTx/>
                        <a:buSzTx/>
                        <a:buFontTx/>
                        <a:buNone/>
                      </a:pPr>
                      <a:endParaRPr lang="en-US" altLang="en-US" sz="1800" b="0">
                        <a:solidFill>
                          <a:srgbClr val="000000"/>
                        </a:solidFill>
                        <a:latin typeface="Arial" panose="020B0604020202020204" pitchFamily="34" charset="0"/>
                      </a:endParaRPr>
                    </a:p>
                  </p:txBody>
                </p:sp>
              </p:grpSp>
            </p:grpSp>
          </p:grp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A05F74B0-129C-4149-8337-6232B1CDBC19}"/>
                </a:ext>
              </a:extLst>
            </p:cNvPr>
            <p:cNvSpPr txBox="1"/>
            <p:nvPr/>
          </p:nvSpPr>
          <p:spPr>
            <a:xfrm>
              <a:off x="465753" y="95316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00000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284E96E6-3716-EB40-A3CB-88AE712D22D0}"/>
                </a:ext>
              </a:extLst>
            </p:cNvPr>
            <p:cNvSpPr txBox="1"/>
            <p:nvPr/>
          </p:nvSpPr>
          <p:spPr>
            <a:xfrm>
              <a:off x="456194" y="110556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00001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F44C3AEE-9FD3-4B4C-9787-607304E720F4}"/>
                </a:ext>
              </a:extLst>
            </p:cNvPr>
            <p:cNvSpPr txBox="1"/>
            <p:nvPr/>
          </p:nvSpPr>
          <p:spPr>
            <a:xfrm>
              <a:off x="457200" y="129242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00010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210A3255-A4C9-A64F-95BF-97ECD9B383B4}"/>
                </a:ext>
              </a:extLst>
            </p:cNvPr>
            <p:cNvSpPr txBox="1"/>
            <p:nvPr/>
          </p:nvSpPr>
          <p:spPr>
            <a:xfrm>
              <a:off x="457200" y="1444823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00011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F6918F0A-64A9-0D4E-B9C8-9BC40B768032}"/>
                </a:ext>
              </a:extLst>
            </p:cNvPr>
            <p:cNvSpPr txBox="1"/>
            <p:nvPr/>
          </p:nvSpPr>
          <p:spPr>
            <a:xfrm>
              <a:off x="456194" y="16002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00100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274B0E5-C72C-1243-8ABE-FE83DACEDDCB}"/>
                </a:ext>
              </a:extLst>
            </p:cNvPr>
            <p:cNvSpPr txBox="1"/>
            <p:nvPr/>
          </p:nvSpPr>
          <p:spPr>
            <a:xfrm>
              <a:off x="457200" y="17526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00101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98711978-F40B-6A46-ABE4-625A6314A739}"/>
                </a:ext>
              </a:extLst>
            </p:cNvPr>
            <p:cNvSpPr txBox="1"/>
            <p:nvPr/>
          </p:nvSpPr>
          <p:spPr>
            <a:xfrm>
              <a:off x="457200" y="1978223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00110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12FF001D-46EE-D04F-9857-D057EEB4DFAC}"/>
                </a:ext>
              </a:extLst>
            </p:cNvPr>
            <p:cNvSpPr txBox="1"/>
            <p:nvPr/>
          </p:nvSpPr>
          <p:spPr>
            <a:xfrm>
              <a:off x="457200" y="213360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00111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0F6D84AB-671A-9D40-AC99-2C9A945BB708}"/>
                </a:ext>
              </a:extLst>
            </p:cNvPr>
            <p:cNvSpPr txBox="1"/>
            <p:nvPr/>
          </p:nvSpPr>
          <p:spPr>
            <a:xfrm>
              <a:off x="456194" y="22860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01000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1B1DBAFB-6603-9142-AD8A-9741A3B84730}"/>
                </a:ext>
              </a:extLst>
            </p:cNvPr>
            <p:cNvSpPr txBox="1"/>
            <p:nvPr/>
          </p:nvSpPr>
          <p:spPr>
            <a:xfrm>
              <a:off x="446635" y="243840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01001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51D56335-2522-614E-AC52-0D0B350668F4}"/>
                </a:ext>
              </a:extLst>
            </p:cNvPr>
            <p:cNvSpPr txBox="1"/>
            <p:nvPr/>
          </p:nvSpPr>
          <p:spPr>
            <a:xfrm>
              <a:off x="447641" y="2625260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01010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D4054E8E-F639-454C-B0DF-9BE4046FC009}"/>
                </a:ext>
              </a:extLst>
            </p:cNvPr>
            <p:cNvSpPr txBox="1"/>
            <p:nvPr/>
          </p:nvSpPr>
          <p:spPr>
            <a:xfrm>
              <a:off x="447641" y="2777660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01011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02DB3524-354A-8E44-AEDF-97F1FDECEE28}"/>
                </a:ext>
              </a:extLst>
            </p:cNvPr>
            <p:cNvSpPr txBox="1"/>
            <p:nvPr/>
          </p:nvSpPr>
          <p:spPr>
            <a:xfrm>
              <a:off x="446635" y="2933037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01100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53EC68-2274-7342-AD19-26651CDED98F}"/>
                </a:ext>
              </a:extLst>
            </p:cNvPr>
            <p:cNvSpPr txBox="1"/>
            <p:nvPr/>
          </p:nvSpPr>
          <p:spPr>
            <a:xfrm>
              <a:off x="447641" y="3085437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01101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9BF35D04-7A91-C04E-AA47-966E61DF25D0}"/>
                </a:ext>
              </a:extLst>
            </p:cNvPr>
            <p:cNvSpPr txBox="1"/>
            <p:nvPr/>
          </p:nvSpPr>
          <p:spPr>
            <a:xfrm>
              <a:off x="447641" y="331106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01110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BE48E1F1-334C-4144-B361-FB4C5F954D52}"/>
                </a:ext>
              </a:extLst>
            </p:cNvPr>
            <p:cNvSpPr txBox="1"/>
            <p:nvPr/>
          </p:nvSpPr>
          <p:spPr>
            <a:xfrm>
              <a:off x="447641" y="3466437"/>
              <a:ext cx="10035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01111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00D68F64-542E-1C40-AA68-F4BB1C92CD34}"/>
                </a:ext>
              </a:extLst>
            </p:cNvPr>
            <p:cNvSpPr txBox="1"/>
            <p:nvPr/>
          </p:nvSpPr>
          <p:spPr>
            <a:xfrm>
              <a:off x="456194" y="361718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10000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3B236FB6-34EA-074F-ABA7-98376BAC83F4}"/>
                </a:ext>
              </a:extLst>
            </p:cNvPr>
            <p:cNvSpPr txBox="1"/>
            <p:nvPr/>
          </p:nvSpPr>
          <p:spPr>
            <a:xfrm>
              <a:off x="446635" y="376958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10001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ED46FD18-C0C3-4F44-8575-0F3FC3397436}"/>
                </a:ext>
              </a:extLst>
            </p:cNvPr>
            <p:cNvSpPr txBox="1"/>
            <p:nvPr/>
          </p:nvSpPr>
          <p:spPr>
            <a:xfrm>
              <a:off x="447641" y="3956446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10010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E2D854E6-F014-A84D-AD11-7CDF7DF90C97}"/>
                </a:ext>
              </a:extLst>
            </p:cNvPr>
            <p:cNvSpPr txBox="1"/>
            <p:nvPr/>
          </p:nvSpPr>
          <p:spPr>
            <a:xfrm>
              <a:off x="447641" y="41088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10011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1DFD8279-B8FB-BB45-A3C0-0DF959FEDE15}"/>
                </a:ext>
              </a:extLst>
            </p:cNvPr>
            <p:cNvSpPr txBox="1"/>
            <p:nvPr/>
          </p:nvSpPr>
          <p:spPr>
            <a:xfrm>
              <a:off x="446635" y="426422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10100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4E2B34C6-8B11-DF43-90C0-4A8511B6A6E7}"/>
                </a:ext>
              </a:extLst>
            </p:cNvPr>
            <p:cNvSpPr txBox="1"/>
            <p:nvPr/>
          </p:nvSpPr>
          <p:spPr>
            <a:xfrm>
              <a:off x="462334" y="4457743"/>
              <a:ext cx="10358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10101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EA9B67FA-3866-2347-B3D0-F5CED55ED58C}"/>
                </a:ext>
              </a:extLst>
            </p:cNvPr>
            <p:cNvSpPr txBox="1"/>
            <p:nvPr/>
          </p:nvSpPr>
          <p:spPr>
            <a:xfrm>
              <a:off x="447641" y="46422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10110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AD77E8CE-4231-5A41-A40B-6B8B7948AB59}"/>
                </a:ext>
              </a:extLst>
            </p:cNvPr>
            <p:cNvSpPr txBox="1"/>
            <p:nvPr/>
          </p:nvSpPr>
          <p:spPr>
            <a:xfrm>
              <a:off x="447641" y="4797623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10111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4AF86FF4-58CA-184F-AB96-372D3C41CD7B}"/>
                </a:ext>
              </a:extLst>
            </p:cNvPr>
            <p:cNvSpPr txBox="1"/>
            <p:nvPr/>
          </p:nvSpPr>
          <p:spPr>
            <a:xfrm>
              <a:off x="456194" y="498878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11000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678A2264-0F5E-F44B-882E-1E3BB70B4164}"/>
                </a:ext>
              </a:extLst>
            </p:cNvPr>
            <p:cNvSpPr txBox="1"/>
            <p:nvPr/>
          </p:nvSpPr>
          <p:spPr>
            <a:xfrm>
              <a:off x="446635" y="514118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11001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32F56E00-AC53-1D46-8828-160CA836C030}"/>
                </a:ext>
              </a:extLst>
            </p:cNvPr>
            <p:cNvSpPr txBox="1"/>
            <p:nvPr/>
          </p:nvSpPr>
          <p:spPr>
            <a:xfrm>
              <a:off x="447641" y="5328046"/>
              <a:ext cx="10250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11010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5E57A6E8-0D7F-EB41-B4EF-1B13FDE1F5DD}"/>
                </a:ext>
              </a:extLst>
            </p:cNvPr>
            <p:cNvSpPr txBox="1"/>
            <p:nvPr/>
          </p:nvSpPr>
          <p:spPr>
            <a:xfrm>
              <a:off x="447641" y="5480446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11011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AA1E8387-2F39-8242-833E-E7E064BB8800}"/>
                </a:ext>
              </a:extLst>
            </p:cNvPr>
            <p:cNvSpPr txBox="1"/>
            <p:nvPr/>
          </p:nvSpPr>
          <p:spPr>
            <a:xfrm>
              <a:off x="446635" y="5635823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11100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CFE3794-17FF-B947-8FD5-16A3DF2F3947}"/>
                </a:ext>
              </a:extLst>
            </p:cNvPr>
            <p:cNvSpPr txBox="1"/>
            <p:nvPr/>
          </p:nvSpPr>
          <p:spPr>
            <a:xfrm>
              <a:off x="447641" y="5791200"/>
              <a:ext cx="10143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11101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F73EA9FD-8B15-8C43-ACDB-17C07A0FE7EB}"/>
                </a:ext>
              </a:extLst>
            </p:cNvPr>
            <p:cNvSpPr txBox="1"/>
            <p:nvPr/>
          </p:nvSpPr>
          <p:spPr>
            <a:xfrm>
              <a:off x="461045" y="5973598"/>
              <a:ext cx="10035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11110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58359A5B-F579-B944-9EF8-BD7C001C051A}"/>
                </a:ext>
              </a:extLst>
            </p:cNvPr>
            <p:cNvSpPr txBox="1"/>
            <p:nvPr/>
          </p:nvSpPr>
          <p:spPr>
            <a:xfrm>
              <a:off x="447641" y="6169223"/>
              <a:ext cx="99277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</a:rPr>
                <a:t>Block: 11111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F3FFB78-F746-4944-A973-5251F432B9F6}"/>
              </a:ext>
            </a:extLst>
          </p:cNvPr>
          <p:cNvSpPr txBox="1"/>
          <p:nvPr/>
        </p:nvSpPr>
        <p:spPr>
          <a:xfrm>
            <a:off x="-6052" y="6286268"/>
            <a:ext cx="17086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alibri" pitchFamily="34" charset="0"/>
              </a:rPr>
              <a:t>Main Memory</a:t>
            </a:r>
          </a:p>
        </p:txBody>
      </p:sp>
      <p:sp>
        <p:nvSpPr>
          <p:cNvPr id="204801" name="Title 1">
            <a:extLst>
              <a:ext uri="{FF2B5EF4-FFF2-40B4-BE49-F238E27FC236}">
                <a16:creationId xmlns:a16="http://schemas.microsoft.com/office/drawing/2014/main" id="{860370AF-2CB3-E642-A5BC-C64AB6598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138" y="51432"/>
            <a:ext cx="7591425" cy="76200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sz="3200" dirty="0">
                <a:solidFill>
                  <a:srgbClr val="FF0000"/>
                </a:solidFill>
              </a:rPr>
              <a:t>Set Associative Cache: 8-way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C48C4D-778F-5947-9882-42065F058535}"/>
              </a:ext>
            </a:extLst>
          </p:cNvPr>
          <p:cNvSpPr txBox="1"/>
          <p:nvPr/>
        </p:nvSpPr>
        <p:spPr>
          <a:xfrm>
            <a:off x="6588224" y="3115747"/>
            <a:ext cx="1683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70C0"/>
                </a:solidFill>
                <a:latin typeface="Calibri" pitchFamily="34" charset="0"/>
              </a:rPr>
              <a:t>Index : 0 bit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85AB602-CFB7-C24E-B4C9-2825B4E80B71}"/>
              </a:ext>
            </a:extLst>
          </p:cNvPr>
          <p:cNvGrpSpPr/>
          <p:nvPr/>
        </p:nvGrpSpPr>
        <p:grpSpPr>
          <a:xfrm>
            <a:off x="3017595" y="2515193"/>
            <a:ext cx="2390081" cy="350657"/>
            <a:chOff x="3017595" y="2515193"/>
            <a:chExt cx="2390081" cy="350657"/>
          </a:xfrm>
        </p:grpSpPr>
        <p:grpSp>
          <p:nvGrpSpPr>
            <p:cNvPr id="652" name="Group 651">
              <a:extLst>
                <a:ext uri="{FF2B5EF4-FFF2-40B4-BE49-F238E27FC236}">
                  <a16:creationId xmlns:a16="http://schemas.microsoft.com/office/drawing/2014/main" id="{CE3446EC-1623-774B-81D7-279848954CD4}"/>
                </a:ext>
              </a:extLst>
            </p:cNvPr>
            <p:cNvGrpSpPr/>
            <p:nvPr/>
          </p:nvGrpSpPr>
          <p:grpSpPr>
            <a:xfrm>
              <a:off x="4843733" y="2515193"/>
              <a:ext cx="563943" cy="350657"/>
              <a:chOff x="4860032" y="1600200"/>
              <a:chExt cx="1860216" cy="392530"/>
            </a:xfrm>
          </p:grpSpPr>
          <p:sp>
            <p:nvSpPr>
              <p:cNvPr id="677" name="Rectangle 676">
                <a:extLst>
                  <a:ext uri="{FF2B5EF4-FFF2-40B4-BE49-F238E27FC236}">
                    <a16:creationId xmlns:a16="http://schemas.microsoft.com/office/drawing/2014/main" id="{F55354BF-5148-6340-B3FB-086024AB7C78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678" name="Rectangle 677">
                <a:extLst>
                  <a:ext uri="{FF2B5EF4-FFF2-40B4-BE49-F238E27FC236}">
                    <a16:creationId xmlns:a16="http://schemas.microsoft.com/office/drawing/2014/main" id="{ED968032-4297-FF4F-97B2-3B7D576F40BD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679" name="Rectangle 678">
                <a:extLst>
                  <a:ext uri="{FF2B5EF4-FFF2-40B4-BE49-F238E27FC236}">
                    <a16:creationId xmlns:a16="http://schemas.microsoft.com/office/drawing/2014/main" id="{406F6B66-D20D-6D48-ABEA-029BFD1D9AB6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680" name="Rectangle 679">
                <a:extLst>
                  <a:ext uri="{FF2B5EF4-FFF2-40B4-BE49-F238E27FC236}">
                    <a16:creationId xmlns:a16="http://schemas.microsoft.com/office/drawing/2014/main" id="{287DEC3C-B46A-FD43-9D7F-B8318FE660DC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681" name="Rectangle 680">
                <a:extLst>
                  <a:ext uri="{FF2B5EF4-FFF2-40B4-BE49-F238E27FC236}">
                    <a16:creationId xmlns:a16="http://schemas.microsoft.com/office/drawing/2014/main" id="{FB40014A-437A-1D44-8078-30029273494D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682" name="Rectangle 681">
                <a:extLst>
                  <a:ext uri="{FF2B5EF4-FFF2-40B4-BE49-F238E27FC236}">
                    <a16:creationId xmlns:a16="http://schemas.microsoft.com/office/drawing/2014/main" id="{C0643237-94C5-0140-A0E1-841DA6EF9A32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683" name="Rectangle 682">
                <a:extLst>
                  <a:ext uri="{FF2B5EF4-FFF2-40B4-BE49-F238E27FC236}">
                    <a16:creationId xmlns:a16="http://schemas.microsoft.com/office/drawing/2014/main" id="{A09AB96E-0F12-4B44-8E20-27D590615558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684" name="Rectangle 683">
                <a:extLst>
                  <a:ext uri="{FF2B5EF4-FFF2-40B4-BE49-F238E27FC236}">
                    <a16:creationId xmlns:a16="http://schemas.microsoft.com/office/drawing/2014/main" id="{E3383CBE-5BD0-724A-9719-B4CF2E9D6A00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685" name="Rectangle 684">
                <a:extLst>
                  <a:ext uri="{FF2B5EF4-FFF2-40B4-BE49-F238E27FC236}">
                    <a16:creationId xmlns:a16="http://schemas.microsoft.com/office/drawing/2014/main" id="{D3015CA9-5F88-EE4A-9887-7A9D5B2C8718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686" name="Rectangle 685">
                <a:extLst>
                  <a:ext uri="{FF2B5EF4-FFF2-40B4-BE49-F238E27FC236}">
                    <a16:creationId xmlns:a16="http://schemas.microsoft.com/office/drawing/2014/main" id="{3615D42F-0883-E44A-8C3D-C90D1B6D2593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687" name="Rectangle 686">
                <a:extLst>
                  <a:ext uri="{FF2B5EF4-FFF2-40B4-BE49-F238E27FC236}">
                    <a16:creationId xmlns:a16="http://schemas.microsoft.com/office/drawing/2014/main" id="{EC3C454D-2C1A-B141-80CA-3F2BD74EB91B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701" name="Group 700">
              <a:extLst>
                <a:ext uri="{FF2B5EF4-FFF2-40B4-BE49-F238E27FC236}">
                  <a16:creationId xmlns:a16="http://schemas.microsoft.com/office/drawing/2014/main" id="{28581523-BC2D-4C4D-9406-6980A72F982E}"/>
                </a:ext>
              </a:extLst>
            </p:cNvPr>
            <p:cNvGrpSpPr/>
            <p:nvPr/>
          </p:nvGrpSpPr>
          <p:grpSpPr>
            <a:xfrm>
              <a:off x="3625947" y="2515193"/>
              <a:ext cx="563943" cy="350657"/>
              <a:chOff x="4860032" y="1600200"/>
              <a:chExt cx="1860216" cy="392530"/>
            </a:xfrm>
          </p:grpSpPr>
          <p:sp>
            <p:nvSpPr>
              <p:cNvPr id="726" name="Rectangle 725">
                <a:extLst>
                  <a:ext uri="{FF2B5EF4-FFF2-40B4-BE49-F238E27FC236}">
                    <a16:creationId xmlns:a16="http://schemas.microsoft.com/office/drawing/2014/main" id="{3101D539-DE77-E34F-86CF-66B6CF39074D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727" name="Rectangle 726">
                <a:extLst>
                  <a:ext uri="{FF2B5EF4-FFF2-40B4-BE49-F238E27FC236}">
                    <a16:creationId xmlns:a16="http://schemas.microsoft.com/office/drawing/2014/main" id="{0B4FC887-7681-5F46-B015-A4970011EAEC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728" name="Rectangle 727">
                <a:extLst>
                  <a:ext uri="{FF2B5EF4-FFF2-40B4-BE49-F238E27FC236}">
                    <a16:creationId xmlns:a16="http://schemas.microsoft.com/office/drawing/2014/main" id="{3E0CCF93-56B1-E24E-9A1B-0710E16B13FD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729" name="Rectangle 728">
                <a:extLst>
                  <a:ext uri="{FF2B5EF4-FFF2-40B4-BE49-F238E27FC236}">
                    <a16:creationId xmlns:a16="http://schemas.microsoft.com/office/drawing/2014/main" id="{B40708A2-B261-4346-9703-E21537622739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730" name="Rectangle 729">
                <a:extLst>
                  <a:ext uri="{FF2B5EF4-FFF2-40B4-BE49-F238E27FC236}">
                    <a16:creationId xmlns:a16="http://schemas.microsoft.com/office/drawing/2014/main" id="{798EE4D6-42C7-0947-9F75-B6EC81F33F31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731" name="Rectangle 730">
                <a:extLst>
                  <a:ext uri="{FF2B5EF4-FFF2-40B4-BE49-F238E27FC236}">
                    <a16:creationId xmlns:a16="http://schemas.microsoft.com/office/drawing/2014/main" id="{77F2CFD7-4E54-F042-9F08-1E1F7CE3EB2B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732" name="Rectangle 731">
                <a:extLst>
                  <a:ext uri="{FF2B5EF4-FFF2-40B4-BE49-F238E27FC236}">
                    <a16:creationId xmlns:a16="http://schemas.microsoft.com/office/drawing/2014/main" id="{4398CE1A-BF7E-7144-9031-95C8B5FA0D09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733" name="Rectangle 732">
                <a:extLst>
                  <a:ext uri="{FF2B5EF4-FFF2-40B4-BE49-F238E27FC236}">
                    <a16:creationId xmlns:a16="http://schemas.microsoft.com/office/drawing/2014/main" id="{B06E73F2-5C2A-1C48-A76D-233D0EADBAF7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734" name="Rectangle 733">
                <a:extLst>
                  <a:ext uri="{FF2B5EF4-FFF2-40B4-BE49-F238E27FC236}">
                    <a16:creationId xmlns:a16="http://schemas.microsoft.com/office/drawing/2014/main" id="{F9244A6A-00A6-7047-B937-390FE99BAEBF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735" name="Rectangle 734">
                <a:extLst>
                  <a:ext uri="{FF2B5EF4-FFF2-40B4-BE49-F238E27FC236}">
                    <a16:creationId xmlns:a16="http://schemas.microsoft.com/office/drawing/2014/main" id="{22BB3736-4E98-8A4E-B1DF-736B4032E857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736" name="Rectangle 735">
                <a:extLst>
                  <a:ext uri="{FF2B5EF4-FFF2-40B4-BE49-F238E27FC236}">
                    <a16:creationId xmlns:a16="http://schemas.microsoft.com/office/drawing/2014/main" id="{93079914-801C-7143-8F62-AB7C55261A51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702" name="Group 701">
              <a:extLst>
                <a:ext uri="{FF2B5EF4-FFF2-40B4-BE49-F238E27FC236}">
                  <a16:creationId xmlns:a16="http://schemas.microsoft.com/office/drawing/2014/main" id="{ADA2FCC1-ADF8-8C47-B04C-885D277AEB2F}"/>
                </a:ext>
              </a:extLst>
            </p:cNvPr>
            <p:cNvGrpSpPr/>
            <p:nvPr/>
          </p:nvGrpSpPr>
          <p:grpSpPr>
            <a:xfrm>
              <a:off x="4227741" y="2515193"/>
              <a:ext cx="563943" cy="350657"/>
              <a:chOff x="4860032" y="1600200"/>
              <a:chExt cx="1860216" cy="392530"/>
            </a:xfrm>
          </p:grpSpPr>
          <p:sp>
            <p:nvSpPr>
              <p:cNvPr id="715" name="Rectangle 714">
                <a:extLst>
                  <a:ext uri="{FF2B5EF4-FFF2-40B4-BE49-F238E27FC236}">
                    <a16:creationId xmlns:a16="http://schemas.microsoft.com/office/drawing/2014/main" id="{9372F8EB-AB5F-9942-92FC-DEA83A3825E2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716" name="Rectangle 715">
                <a:extLst>
                  <a:ext uri="{FF2B5EF4-FFF2-40B4-BE49-F238E27FC236}">
                    <a16:creationId xmlns:a16="http://schemas.microsoft.com/office/drawing/2014/main" id="{24C14A1B-BD5E-3242-B2AA-23DA22DB6AC6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717" name="Rectangle 716">
                <a:extLst>
                  <a:ext uri="{FF2B5EF4-FFF2-40B4-BE49-F238E27FC236}">
                    <a16:creationId xmlns:a16="http://schemas.microsoft.com/office/drawing/2014/main" id="{59CE6EE2-309D-9F4D-B83C-F6BB3D05246C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718" name="Rectangle 717">
                <a:extLst>
                  <a:ext uri="{FF2B5EF4-FFF2-40B4-BE49-F238E27FC236}">
                    <a16:creationId xmlns:a16="http://schemas.microsoft.com/office/drawing/2014/main" id="{0F5FE9E6-D7B1-2740-9053-E31B260C8ACD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719" name="Rectangle 718">
                <a:extLst>
                  <a:ext uri="{FF2B5EF4-FFF2-40B4-BE49-F238E27FC236}">
                    <a16:creationId xmlns:a16="http://schemas.microsoft.com/office/drawing/2014/main" id="{6008FAB1-B6A2-FC43-BF97-5CBCC45317B2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720" name="Rectangle 719">
                <a:extLst>
                  <a:ext uri="{FF2B5EF4-FFF2-40B4-BE49-F238E27FC236}">
                    <a16:creationId xmlns:a16="http://schemas.microsoft.com/office/drawing/2014/main" id="{6D93EB09-3FF2-4F4C-A5E9-4190BF128412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721" name="Rectangle 720">
                <a:extLst>
                  <a:ext uri="{FF2B5EF4-FFF2-40B4-BE49-F238E27FC236}">
                    <a16:creationId xmlns:a16="http://schemas.microsoft.com/office/drawing/2014/main" id="{E8DC1D03-2403-284F-8681-6237DF93EE94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722" name="Rectangle 721">
                <a:extLst>
                  <a:ext uri="{FF2B5EF4-FFF2-40B4-BE49-F238E27FC236}">
                    <a16:creationId xmlns:a16="http://schemas.microsoft.com/office/drawing/2014/main" id="{F9CF1D23-0F28-B045-8332-D01027884DA4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723" name="Rectangle 722">
                <a:extLst>
                  <a:ext uri="{FF2B5EF4-FFF2-40B4-BE49-F238E27FC236}">
                    <a16:creationId xmlns:a16="http://schemas.microsoft.com/office/drawing/2014/main" id="{E1ACD2CE-92F9-804E-B259-E1663396440D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724" name="Rectangle 723">
                <a:extLst>
                  <a:ext uri="{FF2B5EF4-FFF2-40B4-BE49-F238E27FC236}">
                    <a16:creationId xmlns:a16="http://schemas.microsoft.com/office/drawing/2014/main" id="{A345FD0A-1C6E-CC4E-BDB8-78869719925F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725" name="Rectangle 724">
                <a:extLst>
                  <a:ext uri="{FF2B5EF4-FFF2-40B4-BE49-F238E27FC236}">
                    <a16:creationId xmlns:a16="http://schemas.microsoft.com/office/drawing/2014/main" id="{56E105A2-9515-9F46-94E1-2AE6A9821E22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sp>
          <p:nvSpPr>
            <p:cNvPr id="749" name="Rectangle 748">
              <a:extLst>
                <a:ext uri="{FF2B5EF4-FFF2-40B4-BE49-F238E27FC236}">
                  <a16:creationId xmlns:a16="http://schemas.microsoft.com/office/drawing/2014/main" id="{27C4F10C-B512-A44E-98F4-9FAAAC3E21E0}"/>
                </a:ext>
              </a:extLst>
            </p:cNvPr>
            <p:cNvSpPr/>
            <p:nvPr/>
          </p:nvSpPr>
          <p:spPr bwMode="auto">
            <a:xfrm>
              <a:off x="3017595" y="2515193"/>
              <a:ext cx="563943" cy="35065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  <a:norm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400" dirty="0">
                <a:latin typeface="Calibri" pitchFamily="34" charset="0"/>
              </a:endParaRPr>
            </a:p>
          </p:txBody>
        </p:sp>
        <p:sp>
          <p:nvSpPr>
            <p:cNvPr id="750" name="Rectangle 749">
              <a:extLst>
                <a:ext uri="{FF2B5EF4-FFF2-40B4-BE49-F238E27FC236}">
                  <a16:creationId xmlns:a16="http://schemas.microsoft.com/office/drawing/2014/main" id="{0998B5D1-BCF8-CA44-B6AB-6C9867C5775B}"/>
                </a:ext>
              </a:extLst>
            </p:cNvPr>
            <p:cNvSpPr/>
            <p:nvPr/>
          </p:nvSpPr>
          <p:spPr bwMode="auto">
            <a:xfrm>
              <a:off x="3240789" y="2590333"/>
              <a:ext cx="39948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0</a:t>
              </a:r>
            </a:p>
          </p:txBody>
        </p:sp>
        <p:sp>
          <p:nvSpPr>
            <p:cNvPr id="751" name="Rectangle 750">
              <a:extLst>
                <a:ext uri="{FF2B5EF4-FFF2-40B4-BE49-F238E27FC236}">
                  <a16:creationId xmlns:a16="http://schemas.microsoft.com/office/drawing/2014/main" id="{520C1445-F51C-204B-A8E4-0F66BAFBE54A}"/>
                </a:ext>
              </a:extLst>
            </p:cNvPr>
            <p:cNvSpPr/>
            <p:nvPr/>
          </p:nvSpPr>
          <p:spPr bwMode="auto">
            <a:xfrm>
              <a:off x="3280738" y="2590333"/>
              <a:ext cx="39948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1</a:t>
              </a:r>
            </a:p>
          </p:txBody>
        </p:sp>
        <p:sp>
          <p:nvSpPr>
            <p:cNvPr id="752" name="Rectangle 751">
              <a:extLst>
                <a:ext uri="{FF2B5EF4-FFF2-40B4-BE49-F238E27FC236}">
                  <a16:creationId xmlns:a16="http://schemas.microsoft.com/office/drawing/2014/main" id="{83E11AEF-6894-1F4E-9E37-7DC6B31D6658}"/>
                </a:ext>
              </a:extLst>
            </p:cNvPr>
            <p:cNvSpPr/>
            <p:nvPr/>
          </p:nvSpPr>
          <p:spPr bwMode="auto">
            <a:xfrm>
              <a:off x="3318955" y="2590333"/>
              <a:ext cx="39948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2</a:t>
              </a:r>
            </a:p>
          </p:txBody>
        </p:sp>
        <p:sp>
          <p:nvSpPr>
            <p:cNvPr id="753" name="Rectangle 752">
              <a:extLst>
                <a:ext uri="{FF2B5EF4-FFF2-40B4-BE49-F238E27FC236}">
                  <a16:creationId xmlns:a16="http://schemas.microsoft.com/office/drawing/2014/main" id="{E8D01723-7A50-D143-BFB2-9200ED39AA25}"/>
                </a:ext>
              </a:extLst>
            </p:cNvPr>
            <p:cNvSpPr/>
            <p:nvPr/>
          </p:nvSpPr>
          <p:spPr bwMode="auto">
            <a:xfrm>
              <a:off x="3527347" y="2590333"/>
              <a:ext cx="42886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7</a:t>
              </a:r>
            </a:p>
          </p:txBody>
        </p:sp>
        <p:sp>
          <p:nvSpPr>
            <p:cNvPr id="754" name="Rectangle 753">
              <a:extLst>
                <a:ext uri="{FF2B5EF4-FFF2-40B4-BE49-F238E27FC236}">
                  <a16:creationId xmlns:a16="http://schemas.microsoft.com/office/drawing/2014/main" id="{285822A1-D43B-3448-9DE4-468E64EE00E5}"/>
                </a:ext>
              </a:extLst>
            </p:cNvPr>
            <p:cNvSpPr/>
            <p:nvPr/>
          </p:nvSpPr>
          <p:spPr bwMode="auto">
            <a:xfrm>
              <a:off x="3108520" y="2590333"/>
              <a:ext cx="105218" cy="200375"/>
            </a:xfrm>
            <a:prstGeom prst="rect">
              <a:avLst/>
            </a:prstGeom>
            <a:solidFill>
              <a:schemeClr val="accent3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tag</a:t>
              </a:r>
            </a:p>
          </p:txBody>
        </p:sp>
        <p:sp>
          <p:nvSpPr>
            <p:cNvPr id="755" name="Rectangle 754">
              <a:extLst>
                <a:ext uri="{FF2B5EF4-FFF2-40B4-BE49-F238E27FC236}">
                  <a16:creationId xmlns:a16="http://schemas.microsoft.com/office/drawing/2014/main" id="{DF6CDBCB-9B22-6E48-A3F9-AEEE0564F6B0}"/>
                </a:ext>
              </a:extLst>
            </p:cNvPr>
            <p:cNvSpPr/>
            <p:nvPr/>
          </p:nvSpPr>
          <p:spPr bwMode="auto">
            <a:xfrm>
              <a:off x="3039789" y="2590333"/>
              <a:ext cx="39948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v</a:t>
              </a:r>
            </a:p>
          </p:txBody>
        </p:sp>
        <p:sp>
          <p:nvSpPr>
            <p:cNvPr id="756" name="Rectangle 755">
              <a:extLst>
                <a:ext uri="{FF2B5EF4-FFF2-40B4-BE49-F238E27FC236}">
                  <a16:creationId xmlns:a16="http://schemas.microsoft.com/office/drawing/2014/main" id="{57C10383-4CB5-7C48-B250-2B4425C827F7}"/>
                </a:ext>
              </a:extLst>
            </p:cNvPr>
            <p:cNvSpPr/>
            <p:nvPr/>
          </p:nvSpPr>
          <p:spPr bwMode="auto">
            <a:xfrm>
              <a:off x="3359010" y="2590333"/>
              <a:ext cx="39948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3</a:t>
              </a:r>
            </a:p>
          </p:txBody>
        </p:sp>
        <p:sp>
          <p:nvSpPr>
            <p:cNvPr id="757" name="Rectangle 756">
              <a:extLst>
                <a:ext uri="{FF2B5EF4-FFF2-40B4-BE49-F238E27FC236}">
                  <a16:creationId xmlns:a16="http://schemas.microsoft.com/office/drawing/2014/main" id="{4A416DBD-FABF-F04B-B764-9B99A6A7076A}"/>
                </a:ext>
              </a:extLst>
            </p:cNvPr>
            <p:cNvSpPr/>
            <p:nvPr/>
          </p:nvSpPr>
          <p:spPr bwMode="auto">
            <a:xfrm>
              <a:off x="3484674" y="2590333"/>
              <a:ext cx="42886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6</a:t>
              </a:r>
            </a:p>
          </p:txBody>
        </p:sp>
        <p:sp>
          <p:nvSpPr>
            <p:cNvPr id="758" name="Rectangle 757">
              <a:extLst>
                <a:ext uri="{FF2B5EF4-FFF2-40B4-BE49-F238E27FC236}">
                  <a16:creationId xmlns:a16="http://schemas.microsoft.com/office/drawing/2014/main" id="{4BF0E66C-FE6C-D440-BE23-61AC8214BFA9}"/>
                </a:ext>
              </a:extLst>
            </p:cNvPr>
            <p:cNvSpPr/>
            <p:nvPr/>
          </p:nvSpPr>
          <p:spPr bwMode="auto">
            <a:xfrm>
              <a:off x="3441894" y="2590333"/>
              <a:ext cx="42886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5</a:t>
              </a:r>
            </a:p>
          </p:txBody>
        </p:sp>
        <p:sp>
          <p:nvSpPr>
            <p:cNvPr id="759" name="Rectangle 758">
              <a:extLst>
                <a:ext uri="{FF2B5EF4-FFF2-40B4-BE49-F238E27FC236}">
                  <a16:creationId xmlns:a16="http://schemas.microsoft.com/office/drawing/2014/main" id="{E64C59A0-2C6F-F64C-8C91-7F94C8C1AA36}"/>
                </a:ext>
              </a:extLst>
            </p:cNvPr>
            <p:cNvSpPr/>
            <p:nvPr/>
          </p:nvSpPr>
          <p:spPr bwMode="auto">
            <a:xfrm>
              <a:off x="3399115" y="2590333"/>
              <a:ext cx="42886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4</a:t>
              </a:r>
            </a:p>
          </p:txBody>
        </p:sp>
      </p:grpSp>
      <p:grpSp>
        <p:nvGrpSpPr>
          <p:cNvPr id="892" name="Group 891">
            <a:extLst>
              <a:ext uri="{FF2B5EF4-FFF2-40B4-BE49-F238E27FC236}">
                <a16:creationId xmlns:a16="http://schemas.microsoft.com/office/drawing/2014/main" id="{8D4FB5CE-6CAC-044B-8FB1-AFBA729B5DFF}"/>
              </a:ext>
            </a:extLst>
          </p:cNvPr>
          <p:cNvGrpSpPr/>
          <p:nvPr/>
        </p:nvGrpSpPr>
        <p:grpSpPr>
          <a:xfrm>
            <a:off x="5459725" y="2515193"/>
            <a:ext cx="2390081" cy="350657"/>
            <a:chOff x="3017595" y="2515193"/>
            <a:chExt cx="2390081" cy="350657"/>
          </a:xfrm>
        </p:grpSpPr>
        <p:grpSp>
          <p:nvGrpSpPr>
            <p:cNvPr id="893" name="Group 892">
              <a:extLst>
                <a:ext uri="{FF2B5EF4-FFF2-40B4-BE49-F238E27FC236}">
                  <a16:creationId xmlns:a16="http://schemas.microsoft.com/office/drawing/2014/main" id="{3A3E1D0A-D8EE-404E-B0E6-9DBC7A46D442}"/>
                </a:ext>
              </a:extLst>
            </p:cNvPr>
            <p:cNvGrpSpPr/>
            <p:nvPr/>
          </p:nvGrpSpPr>
          <p:grpSpPr>
            <a:xfrm>
              <a:off x="4843733" y="2515193"/>
              <a:ext cx="563943" cy="350657"/>
              <a:chOff x="4860032" y="1600200"/>
              <a:chExt cx="1860216" cy="392530"/>
            </a:xfrm>
          </p:grpSpPr>
          <p:sp>
            <p:nvSpPr>
              <p:cNvPr id="929" name="Rectangle 928">
                <a:extLst>
                  <a:ext uri="{FF2B5EF4-FFF2-40B4-BE49-F238E27FC236}">
                    <a16:creationId xmlns:a16="http://schemas.microsoft.com/office/drawing/2014/main" id="{2173979C-BAB4-4348-9097-6246C57937E2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930" name="Rectangle 929">
                <a:extLst>
                  <a:ext uri="{FF2B5EF4-FFF2-40B4-BE49-F238E27FC236}">
                    <a16:creationId xmlns:a16="http://schemas.microsoft.com/office/drawing/2014/main" id="{42DE462E-ACA0-CC47-8BE7-E0A5511ACC9F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931" name="Rectangle 930">
                <a:extLst>
                  <a:ext uri="{FF2B5EF4-FFF2-40B4-BE49-F238E27FC236}">
                    <a16:creationId xmlns:a16="http://schemas.microsoft.com/office/drawing/2014/main" id="{E4E9CD03-A43D-364A-83C4-85D5AB978918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932" name="Rectangle 931">
                <a:extLst>
                  <a:ext uri="{FF2B5EF4-FFF2-40B4-BE49-F238E27FC236}">
                    <a16:creationId xmlns:a16="http://schemas.microsoft.com/office/drawing/2014/main" id="{E4438AAF-70FF-5C4B-A26C-53A1986D6C6E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933" name="Rectangle 932">
                <a:extLst>
                  <a:ext uri="{FF2B5EF4-FFF2-40B4-BE49-F238E27FC236}">
                    <a16:creationId xmlns:a16="http://schemas.microsoft.com/office/drawing/2014/main" id="{F94285DB-1C09-824A-B3A6-FD19373F107F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934" name="Rectangle 933">
                <a:extLst>
                  <a:ext uri="{FF2B5EF4-FFF2-40B4-BE49-F238E27FC236}">
                    <a16:creationId xmlns:a16="http://schemas.microsoft.com/office/drawing/2014/main" id="{C90B34CB-9513-2643-BCB3-FD55CC2FC9BE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935" name="Rectangle 934">
                <a:extLst>
                  <a:ext uri="{FF2B5EF4-FFF2-40B4-BE49-F238E27FC236}">
                    <a16:creationId xmlns:a16="http://schemas.microsoft.com/office/drawing/2014/main" id="{02A814B2-9914-1A4D-B3E5-E6FAD7951929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936" name="Rectangle 935">
                <a:extLst>
                  <a:ext uri="{FF2B5EF4-FFF2-40B4-BE49-F238E27FC236}">
                    <a16:creationId xmlns:a16="http://schemas.microsoft.com/office/drawing/2014/main" id="{7BEE80B4-2F9F-A04C-A832-70725A7A07CC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937" name="Rectangle 936">
                <a:extLst>
                  <a:ext uri="{FF2B5EF4-FFF2-40B4-BE49-F238E27FC236}">
                    <a16:creationId xmlns:a16="http://schemas.microsoft.com/office/drawing/2014/main" id="{B7B7A65C-AEF4-C94D-BFB2-D08247E6A062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938" name="Rectangle 937">
                <a:extLst>
                  <a:ext uri="{FF2B5EF4-FFF2-40B4-BE49-F238E27FC236}">
                    <a16:creationId xmlns:a16="http://schemas.microsoft.com/office/drawing/2014/main" id="{96644097-90A0-CF4B-B712-266CAA37B0AC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939" name="Rectangle 938">
                <a:extLst>
                  <a:ext uri="{FF2B5EF4-FFF2-40B4-BE49-F238E27FC236}">
                    <a16:creationId xmlns:a16="http://schemas.microsoft.com/office/drawing/2014/main" id="{803A23BE-4982-1542-AC89-AAAA4572E7FA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894" name="Group 893">
              <a:extLst>
                <a:ext uri="{FF2B5EF4-FFF2-40B4-BE49-F238E27FC236}">
                  <a16:creationId xmlns:a16="http://schemas.microsoft.com/office/drawing/2014/main" id="{483ED81E-32C0-9148-ACEB-83E840F99DC4}"/>
                </a:ext>
              </a:extLst>
            </p:cNvPr>
            <p:cNvGrpSpPr/>
            <p:nvPr/>
          </p:nvGrpSpPr>
          <p:grpSpPr>
            <a:xfrm>
              <a:off x="3625947" y="2515193"/>
              <a:ext cx="563943" cy="350657"/>
              <a:chOff x="4860032" y="1600200"/>
              <a:chExt cx="1860216" cy="392530"/>
            </a:xfrm>
          </p:grpSpPr>
          <p:sp>
            <p:nvSpPr>
              <p:cNvPr id="918" name="Rectangle 917">
                <a:extLst>
                  <a:ext uri="{FF2B5EF4-FFF2-40B4-BE49-F238E27FC236}">
                    <a16:creationId xmlns:a16="http://schemas.microsoft.com/office/drawing/2014/main" id="{A328FE61-0A22-9945-9BE8-2158C5B48DCA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919" name="Rectangle 918">
                <a:extLst>
                  <a:ext uri="{FF2B5EF4-FFF2-40B4-BE49-F238E27FC236}">
                    <a16:creationId xmlns:a16="http://schemas.microsoft.com/office/drawing/2014/main" id="{25AB5D1B-39A9-EF48-AC07-701485BE5D39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920" name="Rectangle 919">
                <a:extLst>
                  <a:ext uri="{FF2B5EF4-FFF2-40B4-BE49-F238E27FC236}">
                    <a16:creationId xmlns:a16="http://schemas.microsoft.com/office/drawing/2014/main" id="{77CAB184-FFE7-E744-ACF1-BF6769224037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921" name="Rectangle 920">
                <a:extLst>
                  <a:ext uri="{FF2B5EF4-FFF2-40B4-BE49-F238E27FC236}">
                    <a16:creationId xmlns:a16="http://schemas.microsoft.com/office/drawing/2014/main" id="{1FEA7490-B3C0-A14D-ABA4-872E4CB82988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922" name="Rectangle 921">
                <a:extLst>
                  <a:ext uri="{FF2B5EF4-FFF2-40B4-BE49-F238E27FC236}">
                    <a16:creationId xmlns:a16="http://schemas.microsoft.com/office/drawing/2014/main" id="{A62E5E51-61B1-B941-A041-9D1B47171227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923" name="Rectangle 922">
                <a:extLst>
                  <a:ext uri="{FF2B5EF4-FFF2-40B4-BE49-F238E27FC236}">
                    <a16:creationId xmlns:a16="http://schemas.microsoft.com/office/drawing/2014/main" id="{304AEE29-5B3B-394F-B4BF-9F20AF87ABDF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924" name="Rectangle 923">
                <a:extLst>
                  <a:ext uri="{FF2B5EF4-FFF2-40B4-BE49-F238E27FC236}">
                    <a16:creationId xmlns:a16="http://schemas.microsoft.com/office/drawing/2014/main" id="{E7288DE1-DBD0-9B4A-8A0C-E9960D3D2817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925" name="Rectangle 924">
                <a:extLst>
                  <a:ext uri="{FF2B5EF4-FFF2-40B4-BE49-F238E27FC236}">
                    <a16:creationId xmlns:a16="http://schemas.microsoft.com/office/drawing/2014/main" id="{6FD34A90-AF70-054C-9057-627BE922D5E6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926" name="Rectangle 925">
                <a:extLst>
                  <a:ext uri="{FF2B5EF4-FFF2-40B4-BE49-F238E27FC236}">
                    <a16:creationId xmlns:a16="http://schemas.microsoft.com/office/drawing/2014/main" id="{DA5B67F4-4D31-0844-819B-95FFD2454F92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927" name="Rectangle 926">
                <a:extLst>
                  <a:ext uri="{FF2B5EF4-FFF2-40B4-BE49-F238E27FC236}">
                    <a16:creationId xmlns:a16="http://schemas.microsoft.com/office/drawing/2014/main" id="{508CF2C7-8427-6E4F-9989-487016D88244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928" name="Rectangle 927">
                <a:extLst>
                  <a:ext uri="{FF2B5EF4-FFF2-40B4-BE49-F238E27FC236}">
                    <a16:creationId xmlns:a16="http://schemas.microsoft.com/office/drawing/2014/main" id="{B6BCAD8A-83D3-FE4F-B090-5383BA70BB4E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895" name="Group 894">
              <a:extLst>
                <a:ext uri="{FF2B5EF4-FFF2-40B4-BE49-F238E27FC236}">
                  <a16:creationId xmlns:a16="http://schemas.microsoft.com/office/drawing/2014/main" id="{8732C4F8-2A85-7A48-9533-175B575C564A}"/>
                </a:ext>
              </a:extLst>
            </p:cNvPr>
            <p:cNvGrpSpPr/>
            <p:nvPr/>
          </p:nvGrpSpPr>
          <p:grpSpPr>
            <a:xfrm>
              <a:off x="4227741" y="2515193"/>
              <a:ext cx="563943" cy="350657"/>
              <a:chOff x="4860032" y="1600200"/>
              <a:chExt cx="1860216" cy="392530"/>
            </a:xfrm>
          </p:grpSpPr>
          <p:sp>
            <p:nvSpPr>
              <p:cNvPr id="907" name="Rectangle 906">
                <a:extLst>
                  <a:ext uri="{FF2B5EF4-FFF2-40B4-BE49-F238E27FC236}">
                    <a16:creationId xmlns:a16="http://schemas.microsoft.com/office/drawing/2014/main" id="{40CFDFCB-11D4-5E43-911E-C10495995A2F}"/>
                  </a:ext>
                </a:extLst>
              </p:cNvPr>
              <p:cNvSpPr/>
              <p:nvPr/>
            </p:nvSpPr>
            <p:spPr bwMode="auto">
              <a:xfrm>
                <a:off x="4860032" y="1600200"/>
                <a:ext cx="1860216" cy="392530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400" dirty="0">
                  <a:latin typeface="Calibri" pitchFamily="34" charset="0"/>
                </a:endParaRPr>
              </a:p>
            </p:txBody>
          </p:sp>
          <p:sp>
            <p:nvSpPr>
              <p:cNvPr id="908" name="Rectangle 907">
                <a:extLst>
                  <a:ext uri="{FF2B5EF4-FFF2-40B4-BE49-F238E27FC236}">
                    <a16:creationId xmlns:a16="http://schemas.microsoft.com/office/drawing/2014/main" id="{02E60397-C1E8-5549-98DA-F20A191F9772}"/>
                  </a:ext>
                </a:extLst>
              </p:cNvPr>
              <p:cNvSpPr/>
              <p:nvPr/>
            </p:nvSpPr>
            <p:spPr bwMode="auto">
              <a:xfrm>
                <a:off x="5596257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909" name="Rectangle 908">
                <a:extLst>
                  <a:ext uri="{FF2B5EF4-FFF2-40B4-BE49-F238E27FC236}">
                    <a16:creationId xmlns:a16="http://schemas.microsoft.com/office/drawing/2014/main" id="{982CD2D0-C5BD-9444-9A0F-1CE4361C9B7A}"/>
                  </a:ext>
                </a:extLst>
              </p:cNvPr>
              <p:cNvSpPr/>
              <p:nvPr/>
            </p:nvSpPr>
            <p:spPr bwMode="auto">
              <a:xfrm>
                <a:off x="5728031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910" name="Rectangle 909">
                <a:extLst>
                  <a:ext uri="{FF2B5EF4-FFF2-40B4-BE49-F238E27FC236}">
                    <a16:creationId xmlns:a16="http://schemas.microsoft.com/office/drawing/2014/main" id="{2F0A22AF-4EA8-F34E-A4C4-0105A6CA3FF2}"/>
                  </a:ext>
                </a:extLst>
              </p:cNvPr>
              <p:cNvSpPr/>
              <p:nvPr/>
            </p:nvSpPr>
            <p:spPr bwMode="auto">
              <a:xfrm>
                <a:off x="5854096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911" name="Rectangle 910">
                <a:extLst>
                  <a:ext uri="{FF2B5EF4-FFF2-40B4-BE49-F238E27FC236}">
                    <a16:creationId xmlns:a16="http://schemas.microsoft.com/office/drawing/2014/main" id="{4DF93BCA-7910-4A4A-8DD4-C886443DD3B9}"/>
                  </a:ext>
                </a:extLst>
              </p:cNvPr>
              <p:cNvSpPr/>
              <p:nvPr/>
            </p:nvSpPr>
            <p:spPr bwMode="auto">
              <a:xfrm>
                <a:off x="6541495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912" name="Rectangle 911">
                <a:extLst>
                  <a:ext uri="{FF2B5EF4-FFF2-40B4-BE49-F238E27FC236}">
                    <a16:creationId xmlns:a16="http://schemas.microsoft.com/office/drawing/2014/main" id="{9FADFBCE-3299-374E-9669-AF11EA2E31C1}"/>
                  </a:ext>
                </a:extLst>
              </p:cNvPr>
              <p:cNvSpPr/>
              <p:nvPr/>
            </p:nvSpPr>
            <p:spPr bwMode="auto">
              <a:xfrm>
                <a:off x="5159955" y="1684313"/>
                <a:ext cx="347070" cy="224302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913" name="Rectangle 912">
                <a:extLst>
                  <a:ext uri="{FF2B5EF4-FFF2-40B4-BE49-F238E27FC236}">
                    <a16:creationId xmlns:a16="http://schemas.microsoft.com/office/drawing/2014/main" id="{8BB88DF6-F1AA-8C42-A202-AEE77D20784D}"/>
                  </a:ext>
                </a:extLst>
              </p:cNvPr>
              <p:cNvSpPr/>
              <p:nvPr/>
            </p:nvSpPr>
            <p:spPr bwMode="auto">
              <a:xfrm>
                <a:off x="4933242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914" name="Rectangle 913">
                <a:extLst>
                  <a:ext uri="{FF2B5EF4-FFF2-40B4-BE49-F238E27FC236}">
                    <a16:creationId xmlns:a16="http://schemas.microsoft.com/office/drawing/2014/main" id="{1E70FD09-ED37-4F47-BCCE-A96F7C97E3EF}"/>
                  </a:ext>
                </a:extLst>
              </p:cNvPr>
              <p:cNvSpPr/>
              <p:nvPr/>
            </p:nvSpPr>
            <p:spPr bwMode="auto">
              <a:xfrm>
                <a:off x="5986219" y="1684313"/>
                <a:ext cx="131774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915" name="Rectangle 914">
                <a:extLst>
                  <a:ext uri="{FF2B5EF4-FFF2-40B4-BE49-F238E27FC236}">
                    <a16:creationId xmlns:a16="http://schemas.microsoft.com/office/drawing/2014/main" id="{86A5D904-AEA7-5247-AA4D-D5106A7A2A03}"/>
                  </a:ext>
                </a:extLst>
              </p:cNvPr>
              <p:cNvSpPr/>
              <p:nvPr/>
            </p:nvSpPr>
            <p:spPr bwMode="auto">
              <a:xfrm>
                <a:off x="6400732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916" name="Rectangle 915">
                <a:extLst>
                  <a:ext uri="{FF2B5EF4-FFF2-40B4-BE49-F238E27FC236}">
                    <a16:creationId xmlns:a16="http://schemas.microsoft.com/office/drawing/2014/main" id="{C0CECF92-380C-2F4D-9D6C-92C22509F62F}"/>
                  </a:ext>
                </a:extLst>
              </p:cNvPr>
              <p:cNvSpPr/>
              <p:nvPr/>
            </p:nvSpPr>
            <p:spPr bwMode="auto">
              <a:xfrm>
                <a:off x="6259621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917" name="Rectangle 916">
                <a:extLst>
                  <a:ext uri="{FF2B5EF4-FFF2-40B4-BE49-F238E27FC236}">
                    <a16:creationId xmlns:a16="http://schemas.microsoft.com/office/drawing/2014/main" id="{E8B52935-C7E4-9C45-A75F-64B62FC851B6}"/>
                  </a:ext>
                </a:extLst>
              </p:cNvPr>
              <p:cNvSpPr/>
              <p:nvPr/>
            </p:nvSpPr>
            <p:spPr bwMode="auto">
              <a:xfrm>
                <a:off x="6118509" y="1684313"/>
                <a:ext cx="141461" cy="224302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sp>
          <p:nvSpPr>
            <p:cNvPr id="896" name="Rectangle 895">
              <a:extLst>
                <a:ext uri="{FF2B5EF4-FFF2-40B4-BE49-F238E27FC236}">
                  <a16:creationId xmlns:a16="http://schemas.microsoft.com/office/drawing/2014/main" id="{34A534EC-FDC4-0043-96FC-FF1AC6FF9CD6}"/>
                </a:ext>
              </a:extLst>
            </p:cNvPr>
            <p:cNvSpPr/>
            <p:nvPr/>
          </p:nvSpPr>
          <p:spPr bwMode="auto">
            <a:xfrm>
              <a:off x="3017595" y="2515193"/>
              <a:ext cx="563943" cy="35065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1" compatLnSpc="1">
              <a:prstTxWarp prst="textNoShape">
                <a:avLst/>
              </a:prstTxWarp>
              <a:norm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400" dirty="0">
                <a:latin typeface="Calibri" pitchFamily="34" charset="0"/>
              </a:endParaRPr>
            </a:p>
          </p:txBody>
        </p:sp>
        <p:sp>
          <p:nvSpPr>
            <p:cNvPr id="897" name="Rectangle 896">
              <a:extLst>
                <a:ext uri="{FF2B5EF4-FFF2-40B4-BE49-F238E27FC236}">
                  <a16:creationId xmlns:a16="http://schemas.microsoft.com/office/drawing/2014/main" id="{1D7FE100-8A82-E64B-8AA3-7BB1C7F7D427}"/>
                </a:ext>
              </a:extLst>
            </p:cNvPr>
            <p:cNvSpPr/>
            <p:nvPr/>
          </p:nvSpPr>
          <p:spPr bwMode="auto">
            <a:xfrm>
              <a:off x="3240789" y="2590333"/>
              <a:ext cx="39948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0</a:t>
              </a:r>
            </a:p>
          </p:txBody>
        </p:sp>
        <p:sp>
          <p:nvSpPr>
            <p:cNvPr id="898" name="Rectangle 897">
              <a:extLst>
                <a:ext uri="{FF2B5EF4-FFF2-40B4-BE49-F238E27FC236}">
                  <a16:creationId xmlns:a16="http://schemas.microsoft.com/office/drawing/2014/main" id="{E683107B-0948-7046-A277-50CE0B77407D}"/>
                </a:ext>
              </a:extLst>
            </p:cNvPr>
            <p:cNvSpPr/>
            <p:nvPr/>
          </p:nvSpPr>
          <p:spPr bwMode="auto">
            <a:xfrm>
              <a:off x="3280738" y="2590333"/>
              <a:ext cx="39948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1</a:t>
              </a:r>
            </a:p>
          </p:txBody>
        </p:sp>
        <p:sp>
          <p:nvSpPr>
            <p:cNvPr id="899" name="Rectangle 898">
              <a:extLst>
                <a:ext uri="{FF2B5EF4-FFF2-40B4-BE49-F238E27FC236}">
                  <a16:creationId xmlns:a16="http://schemas.microsoft.com/office/drawing/2014/main" id="{42E3AC20-26F3-534C-B3F5-9FEF03833FFC}"/>
                </a:ext>
              </a:extLst>
            </p:cNvPr>
            <p:cNvSpPr/>
            <p:nvPr/>
          </p:nvSpPr>
          <p:spPr bwMode="auto">
            <a:xfrm>
              <a:off x="3318955" y="2590333"/>
              <a:ext cx="39948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2</a:t>
              </a:r>
            </a:p>
          </p:txBody>
        </p:sp>
        <p:sp>
          <p:nvSpPr>
            <p:cNvPr id="900" name="Rectangle 899">
              <a:extLst>
                <a:ext uri="{FF2B5EF4-FFF2-40B4-BE49-F238E27FC236}">
                  <a16:creationId xmlns:a16="http://schemas.microsoft.com/office/drawing/2014/main" id="{3756EB36-FC26-1644-9BEA-A75116E5DA2B}"/>
                </a:ext>
              </a:extLst>
            </p:cNvPr>
            <p:cNvSpPr/>
            <p:nvPr/>
          </p:nvSpPr>
          <p:spPr bwMode="auto">
            <a:xfrm>
              <a:off x="3527347" y="2590333"/>
              <a:ext cx="42886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7</a:t>
              </a:r>
            </a:p>
          </p:txBody>
        </p:sp>
        <p:sp>
          <p:nvSpPr>
            <p:cNvPr id="901" name="Rectangle 900">
              <a:extLst>
                <a:ext uri="{FF2B5EF4-FFF2-40B4-BE49-F238E27FC236}">
                  <a16:creationId xmlns:a16="http://schemas.microsoft.com/office/drawing/2014/main" id="{3A3892FA-924A-0A43-8BEB-5E9F42AE7123}"/>
                </a:ext>
              </a:extLst>
            </p:cNvPr>
            <p:cNvSpPr/>
            <p:nvPr/>
          </p:nvSpPr>
          <p:spPr bwMode="auto">
            <a:xfrm>
              <a:off x="3108520" y="2590333"/>
              <a:ext cx="105218" cy="200375"/>
            </a:xfrm>
            <a:prstGeom prst="rect">
              <a:avLst/>
            </a:prstGeom>
            <a:solidFill>
              <a:schemeClr val="accent3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tag</a:t>
              </a:r>
            </a:p>
          </p:txBody>
        </p:sp>
        <p:sp>
          <p:nvSpPr>
            <p:cNvPr id="902" name="Rectangle 901">
              <a:extLst>
                <a:ext uri="{FF2B5EF4-FFF2-40B4-BE49-F238E27FC236}">
                  <a16:creationId xmlns:a16="http://schemas.microsoft.com/office/drawing/2014/main" id="{472FF198-F308-5047-9D7F-9C72B44F76F6}"/>
                </a:ext>
              </a:extLst>
            </p:cNvPr>
            <p:cNvSpPr/>
            <p:nvPr/>
          </p:nvSpPr>
          <p:spPr bwMode="auto">
            <a:xfrm>
              <a:off x="3039789" y="2590333"/>
              <a:ext cx="39948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v</a:t>
              </a:r>
            </a:p>
          </p:txBody>
        </p:sp>
        <p:sp>
          <p:nvSpPr>
            <p:cNvPr id="903" name="Rectangle 902">
              <a:extLst>
                <a:ext uri="{FF2B5EF4-FFF2-40B4-BE49-F238E27FC236}">
                  <a16:creationId xmlns:a16="http://schemas.microsoft.com/office/drawing/2014/main" id="{71C45971-2A50-BF4A-9EE7-DB7B2EA46212}"/>
                </a:ext>
              </a:extLst>
            </p:cNvPr>
            <p:cNvSpPr/>
            <p:nvPr/>
          </p:nvSpPr>
          <p:spPr bwMode="auto">
            <a:xfrm>
              <a:off x="3359010" y="2590333"/>
              <a:ext cx="39948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3</a:t>
              </a:r>
            </a:p>
          </p:txBody>
        </p:sp>
        <p:sp>
          <p:nvSpPr>
            <p:cNvPr id="904" name="Rectangle 903">
              <a:extLst>
                <a:ext uri="{FF2B5EF4-FFF2-40B4-BE49-F238E27FC236}">
                  <a16:creationId xmlns:a16="http://schemas.microsoft.com/office/drawing/2014/main" id="{120F9B5A-F40A-0D45-A33D-3E664BA8B525}"/>
                </a:ext>
              </a:extLst>
            </p:cNvPr>
            <p:cNvSpPr/>
            <p:nvPr/>
          </p:nvSpPr>
          <p:spPr bwMode="auto">
            <a:xfrm>
              <a:off x="3484674" y="2590333"/>
              <a:ext cx="42886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6</a:t>
              </a:r>
            </a:p>
          </p:txBody>
        </p:sp>
        <p:sp>
          <p:nvSpPr>
            <p:cNvPr id="905" name="Rectangle 904">
              <a:extLst>
                <a:ext uri="{FF2B5EF4-FFF2-40B4-BE49-F238E27FC236}">
                  <a16:creationId xmlns:a16="http://schemas.microsoft.com/office/drawing/2014/main" id="{7EBB47D9-66BD-EC46-92CD-0C98AA38C066}"/>
                </a:ext>
              </a:extLst>
            </p:cNvPr>
            <p:cNvSpPr/>
            <p:nvPr/>
          </p:nvSpPr>
          <p:spPr bwMode="auto">
            <a:xfrm>
              <a:off x="3441894" y="2590333"/>
              <a:ext cx="42886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5</a:t>
              </a:r>
            </a:p>
          </p:txBody>
        </p:sp>
        <p:sp>
          <p:nvSpPr>
            <p:cNvPr id="906" name="Rectangle 905">
              <a:extLst>
                <a:ext uri="{FF2B5EF4-FFF2-40B4-BE49-F238E27FC236}">
                  <a16:creationId xmlns:a16="http://schemas.microsoft.com/office/drawing/2014/main" id="{31BCEF4A-95AB-CD4B-9202-A74C307CFB73}"/>
                </a:ext>
              </a:extLst>
            </p:cNvPr>
            <p:cNvSpPr/>
            <p:nvPr/>
          </p:nvSpPr>
          <p:spPr bwMode="auto">
            <a:xfrm>
              <a:off x="3399115" y="2590333"/>
              <a:ext cx="42886" cy="200375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Autofit/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500" dirty="0">
                  <a:latin typeface="Calibri" pitchFamily="34" charset="0"/>
                </a:rPr>
                <a:t>4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9CF8CBE4-9E3C-1D45-962C-290FCDFFD8CE}"/>
              </a:ext>
            </a:extLst>
          </p:cNvPr>
          <p:cNvSpPr/>
          <p:nvPr/>
        </p:nvSpPr>
        <p:spPr>
          <a:xfrm>
            <a:off x="2065921" y="4290483"/>
            <a:ext cx="692426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accent5">
                    <a:lumMod val="50000"/>
                  </a:schemeClr>
                </a:solidFill>
                <a:latin typeface="Calibri" pitchFamily="34" charset="0"/>
              </a:rPr>
              <a:t>Tag: 5 bits : To find out the blocks that are present in </a:t>
            </a:r>
          </a:p>
          <a:p>
            <a:r>
              <a:rPr lang="en-US" b="0" dirty="0">
                <a:solidFill>
                  <a:schemeClr val="accent5">
                    <a:lumMod val="50000"/>
                  </a:schemeClr>
                </a:solidFill>
                <a:latin typeface="Calibri" pitchFamily="34" charset="0"/>
              </a:rPr>
              <a:t>cache</a:t>
            </a: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0F7F2BC7-5FB1-1148-8518-79AB620CF081}"/>
              </a:ext>
            </a:extLst>
          </p:cNvPr>
          <p:cNvGrpSpPr/>
          <p:nvPr/>
        </p:nvGrpSpPr>
        <p:grpSpPr>
          <a:xfrm>
            <a:off x="3832904" y="851697"/>
            <a:ext cx="2190764" cy="684213"/>
            <a:chOff x="804863" y="5359400"/>
            <a:chExt cx="2190764" cy="684213"/>
          </a:xfrm>
        </p:grpSpPr>
        <p:sp>
          <p:nvSpPr>
            <p:cNvPr id="211" name="Rectangle 40">
              <a:extLst>
                <a:ext uri="{FF2B5EF4-FFF2-40B4-BE49-F238E27FC236}">
                  <a16:creationId xmlns:a16="http://schemas.microsoft.com/office/drawing/2014/main" id="{744D557B-C233-D245-AE3E-90349D2F9A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638" y="5710238"/>
              <a:ext cx="1477962" cy="3333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800">
                <a:solidFill>
                  <a:srgbClr val="000000"/>
                </a:solidFill>
                <a:latin typeface="Arial" panose="020B0604020202020204" pitchFamily="34" charset="0"/>
              </a:endParaRPr>
            </a:p>
          </p:txBody>
        </p:sp>
        <p:cxnSp>
          <p:nvCxnSpPr>
            <p:cNvPr id="212" name="Straight Connector 42">
              <a:extLst>
                <a:ext uri="{FF2B5EF4-FFF2-40B4-BE49-F238E27FC236}">
                  <a16:creationId xmlns:a16="http://schemas.microsoft.com/office/drawing/2014/main" id="{E65420C9-E693-434D-9034-19EB8637F12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1681163" y="5876925"/>
              <a:ext cx="331788" cy="15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3" name="Straight Connector 43">
              <a:extLst>
                <a:ext uri="{FF2B5EF4-FFF2-40B4-BE49-F238E27FC236}">
                  <a16:creationId xmlns:a16="http://schemas.microsoft.com/office/drawing/2014/main" id="{3A4EED88-4553-C941-B2DD-06F3FB44859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1143794" y="5876132"/>
              <a:ext cx="333375" cy="15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4" name="TextBox 44">
              <a:extLst>
                <a:ext uri="{FF2B5EF4-FFF2-40B4-BE49-F238E27FC236}">
                  <a16:creationId xmlns:a16="http://schemas.microsoft.com/office/drawing/2014/main" id="{5113CC2D-CF13-AA40-A2F1-4F5698F237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863" y="5359400"/>
              <a:ext cx="433387" cy="30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400">
                  <a:solidFill>
                    <a:srgbClr val="000000"/>
                  </a:solidFill>
                  <a:latin typeface="Arial" panose="020B0604020202020204" pitchFamily="34" charset="0"/>
                </a:rPr>
                <a:t>tag</a:t>
              </a:r>
            </a:p>
          </p:txBody>
        </p:sp>
        <p:sp>
          <p:nvSpPr>
            <p:cNvPr id="215" name="TextBox 45">
              <a:extLst>
                <a:ext uri="{FF2B5EF4-FFF2-40B4-BE49-F238E27FC236}">
                  <a16:creationId xmlns:a16="http://schemas.microsoft.com/office/drawing/2014/main" id="{E0B82DB7-E480-834A-90AE-E863F237BC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65238" y="5373688"/>
              <a:ext cx="612775" cy="30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400">
                  <a:solidFill>
                    <a:srgbClr val="000000"/>
                  </a:solidFill>
                  <a:latin typeface="Arial" panose="020B0604020202020204" pitchFamily="34" charset="0"/>
                </a:rPr>
                <a:t>index</a:t>
              </a:r>
            </a:p>
          </p:txBody>
        </p:sp>
        <p:sp>
          <p:nvSpPr>
            <p:cNvPr id="216" name="TextBox 46">
              <a:extLst>
                <a:ext uri="{FF2B5EF4-FFF2-40B4-BE49-F238E27FC236}">
                  <a16:creationId xmlns:a16="http://schemas.microsoft.com/office/drawing/2014/main" id="{428C4522-3AB8-9F4B-BAC7-398D886F41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78013" y="5373688"/>
              <a:ext cx="111761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400" dirty="0">
                  <a:solidFill>
                    <a:srgbClr val="000000"/>
                  </a:solidFill>
                  <a:latin typeface="Arial" panose="020B0604020202020204" pitchFamily="34" charset="0"/>
                </a:rPr>
                <a:t>byte Offset</a:t>
              </a:r>
            </a:p>
          </p:txBody>
        </p:sp>
        <p:sp>
          <p:nvSpPr>
            <p:cNvPr id="217" name="TextBox 47">
              <a:extLst>
                <a:ext uri="{FF2B5EF4-FFF2-40B4-BE49-F238E27FC236}">
                  <a16:creationId xmlns:a16="http://schemas.microsoft.com/office/drawing/2014/main" id="{A8B59B78-A254-FF4C-B56E-2E166A3295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6263" y="5710238"/>
              <a:ext cx="611187" cy="30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400">
                  <a:solidFill>
                    <a:srgbClr val="000000"/>
                  </a:solidFill>
                  <a:latin typeface="Arial" panose="020B0604020202020204" pitchFamily="34" charset="0"/>
                </a:rPr>
                <a:t>3 bits</a:t>
              </a:r>
            </a:p>
          </p:txBody>
        </p:sp>
        <p:sp>
          <p:nvSpPr>
            <p:cNvPr id="218" name="TextBox 48">
              <a:extLst>
                <a:ext uri="{FF2B5EF4-FFF2-40B4-BE49-F238E27FC236}">
                  <a16:creationId xmlns:a16="http://schemas.microsoft.com/office/drawing/2014/main" id="{5A1D090B-EF5B-9841-8F69-C559F9CC0B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11275" y="5708650"/>
              <a:ext cx="55175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400" dirty="0">
                  <a:solidFill>
                    <a:srgbClr val="000000"/>
                  </a:solidFill>
                  <a:latin typeface="Arial" panose="020B0604020202020204" pitchFamily="34" charset="0"/>
                </a:rPr>
                <a:t>0 bit</a:t>
              </a:r>
            </a:p>
          </p:txBody>
        </p:sp>
        <p:sp>
          <p:nvSpPr>
            <p:cNvPr id="219" name="TextBox 49">
              <a:extLst>
                <a:ext uri="{FF2B5EF4-FFF2-40B4-BE49-F238E27FC236}">
                  <a16:creationId xmlns:a16="http://schemas.microsoft.com/office/drawing/2014/main" id="{462A110B-FCB6-1C4D-B79C-51522D4988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9638" y="5726113"/>
              <a:ext cx="39305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2"/>
                </a:buClr>
                <a:buSzPct val="60000"/>
                <a:buFont typeface="Wingdings" pitchFamily="2" charset="2"/>
                <a:buChar char="q"/>
                <a:defRPr sz="22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lr>
                  <a:schemeClr val="accent1"/>
                </a:buClr>
                <a:buSzPct val="6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lr>
                  <a:schemeClr val="accent2"/>
                </a:buClr>
                <a:buSzPct val="70000"/>
                <a:buFont typeface="Wingdings" pitchFamily="2" charset="2"/>
                <a:buChar char="q"/>
                <a:defRPr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75000"/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Tahoma" panose="020B060403050404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400" dirty="0">
                  <a:solidFill>
                    <a:srgbClr val="000000"/>
                  </a:solidFill>
                  <a:latin typeface="Arial" panose="020B0604020202020204" pitchFamily="34" charset="0"/>
                </a:rPr>
                <a:t>5b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2394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772" y="169402"/>
            <a:ext cx="7961660" cy="762000"/>
          </a:xfrm>
        </p:spPr>
        <p:txBody>
          <a:bodyPr/>
          <a:lstStyle/>
          <a:p>
            <a:r>
              <a:rPr lang="en-US" dirty="0"/>
              <a:t>Fully Associative Cache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381000" y="1030069"/>
            <a:ext cx="35440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Four lines (blocks) per set</a:t>
            </a:r>
          </a:p>
          <a:p>
            <a:r>
              <a:rPr lang="en-US" sz="1800" dirty="0">
                <a:solidFill>
                  <a:srgbClr val="0070C0"/>
                </a:solidFill>
                <a:latin typeface="Calibri" pitchFamily="34" charset="0"/>
              </a:rPr>
              <a:t>Assume: cache block size B=8 bytes</a:t>
            </a:r>
          </a:p>
        </p:txBody>
      </p:sp>
      <p:sp>
        <p:nvSpPr>
          <p:cNvPr id="128" name="Rectangle 127"/>
          <p:cNvSpPr/>
          <p:nvPr/>
        </p:nvSpPr>
        <p:spPr bwMode="auto">
          <a:xfrm>
            <a:off x="6794678" y="1862752"/>
            <a:ext cx="990600" cy="270848"/>
          </a:xfrm>
          <a:prstGeom prst="rect">
            <a:avLst/>
          </a:prstGeom>
          <a:solidFill>
            <a:srgbClr val="FF9999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latin typeface="Calibri" pitchFamily="34" charset="0"/>
              </a:rPr>
              <a:t>5 bits</a:t>
            </a:r>
          </a:p>
        </p:txBody>
      </p:sp>
      <p:sp>
        <p:nvSpPr>
          <p:cNvPr id="129" name="Rectangle 128"/>
          <p:cNvSpPr/>
          <p:nvPr/>
        </p:nvSpPr>
        <p:spPr bwMode="auto">
          <a:xfrm>
            <a:off x="7785278" y="1862752"/>
            <a:ext cx="762000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latin typeface="Calibri" pitchFamily="34" charset="0"/>
              </a:rPr>
              <a:t>0 bit</a:t>
            </a:r>
          </a:p>
        </p:txBody>
      </p:sp>
      <p:sp>
        <p:nvSpPr>
          <p:cNvPr id="130" name="Rectangle 129"/>
          <p:cNvSpPr/>
          <p:nvPr/>
        </p:nvSpPr>
        <p:spPr bwMode="auto">
          <a:xfrm>
            <a:off x="8547278" y="1862752"/>
            <a:ext cx="520522" cy="270848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lvl="0" algn="ctr"/>
            <a:r>
              <a:rPr lang="en-US" sz="1100" dirty="0">
                <a:solidFill>
                  <a:srgbClr val="000000"/>
                </a:solidFill>
                <a:latin typeface="Calibri" pitchFamily="34" charset="0"/>
              </a:rPr>
              <a:t>3 bits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7311109" y="1003863"/>
            <a:ext cx="948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Calibri" pitchFamily="34" charset="0"/>
              </a:rPr>
              <a:t>Address</a:t>
            </a:r>
          </a:p>
        </p:txBody>
      </p:sp>
      <p:sp>
        <p:nvSpPr>
          <p:cNvPr id="126" name="AutoShape 16"/>
          <p:cNvSpPr>
            <a:spLocks/>
          </p:cNvSpPr>
          <p:nvPr/>
        </p:nvSpPr>
        <p:spPr bwMode="auto">
          <a:xfrm rot="5400000">
            <a:off x="4211731" y="-1131513"/>
            <a:ext cx="228601" cy="7062996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sz="1800" dirty="0">
              <a:solidFill>
                <a:schemeClr val="bg2">
                  <a:lumMod val="75000"/>
                </a:schemeClr>
              </a:solidFill>
              <a:latin typeface="Calibri" pitchFamily="34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3332419" y="1818018"/>
            <a:ext cx="225222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2">
                    <a:lumMod val="75000"/>
                  </a:schemeClr>
                </a:solidFill>
                <a:latin typeface="Calibri" pitchFamily="34" charset="0"/>
              </a:rPr>
              <a:t>8lines (blocks) per set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-4622" y="2955607"/>
            <a:ext cx="69281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alibri" pitchFamily="34" charset="0"/>
              </a:rPr>
              <a:t> 1 set</a:t>
            </a:r>
          </a:p>
        </p:txBody>
      </p:sp>
      <p:sp>
        <p:nvSpPr>
          <p:cNvPr id="138" name="TextBox 44">
            <a:extLst>
              <a:ext uri="{FF2B5EF4-FFF2-40B4-BE49-F238E27FC236}">
                <a16:creationId xmlns:a16="http://schemas.microsoft.com/office/drawing/2014/main" id="{5242ECFB-0C74-1A4C-BBD9-569FB6AD03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7115" y="1549458"/>
            <a:ext cx="4333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tag</a:t>
            </a:r>
          </a:p>
        </p:txBody>
      </p:sp>
      <p:sp>
        <p:nvSpPr>
          <p:cNvPr id="139" name="TextBox 45">
            <a:extLst>
              <a:ext uri="{FF2B5EF4-FFF2-40B4-BE49-F238E27FC236}">
                <a16:creationId xmlns:a16="http://schemas.microsoft.com/office/drawing/2014/main" id="{186FF075-8944-7443-B823-2C1555A009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3666" y="1565814"/>
            <a:ext cx="6127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index</a:t>
            </a:r>
          </a:p>
        </p:txBody>
      </p:sp>
      <p:sp>
        <p:nvSpPr>
          <p:cNvPr id="140" name="TextBox 46">
            <a:extLst>
              <a:ext uri="{FF2B5EF4-FFF2-40B4-BE49-F238E27FC236}">
                <a16:creationId xmlns:a16="http://schemas.microsoft.com/office/drawing/2014/main" id="{BA9EC8CE-F1F9-B84B-95E7-FCE4251522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69490" y="1565814"/>
            <a:ext cx="57329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60000"/>
              <a:buFont typeface="Wingdings" pitchFamily="2" charset="2"/>
              <a:buChar char="q"/>
              <a:defRPr sz="22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5000"/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Tahom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Offset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6288A65-CEFD-5B42-81AD-5777D7E8A436}"/>
              </a:ext>
            </a:extLst>
          </p:cNvPr>
          <p:cNvGrpSpPr/>
          <p:nvPr/>
        </p:nvGrpSpPr>
        <p:grpSpPr>
          <a:xfrm>
            <a:off x="4355976" y="2771113"/>
            <a:ext cx="3573102" cy="622468"/>
            <a:chOff x="800977" y="2667000"/>
            <a:chExt cx="7123822" cy="62246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0B092DE-7D03-8F44-9207-CB177B63C8F7}"/>
                </a:ext>
              </a:extLst>
            </p:cNvPr>
            <p:cNvGrpSpPr/>
            <p:nvPr/>
          </p:nvGrpSpPr>
          <p:grpSpPr>
            <a:xfrm>
              <a:off x="800977" y="2676625"/>
              <a:ext cx="3597614" cy="612843"/>
              <a:chOff x="685800" y="2514600"/>
              <a:chExt cx="7086600" cy="612843"/>
            </a:xfrm>
          </p:grpSpPr>
          <p:sp>
            <p:nvSpPr>
              <p:cNvPr id="73" name="Rectangle 72"/>
              <p:cNvSpPr/>
              <p:nvPr/>
            </p:nvSpPr>
            <p:spPr bwMode="auto">
              <a:xfrm>
                <a:off x="685800" y="2514600"/>
                <a:ext cx="7086600" cy="612843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28575" cap="flat" cmpd="sng" algn="ctr">
                <a:noFill/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75" name="Rectangle 74"/>
              <p:cNvSpPr/>
              <p:nvPr/>
            </p:nvSpPr>
            <p:spPr bwMode="auto">
              <a:xfrm>
                <a:off x="835207" y="2590803"/>
                <a:ext cx="3321928" cy="46044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 bwMode="auto">
              <a:xfrm>
                <a:off x="2128524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77" name="Rectangle 76"/>
              <p:cNvSpPr/>
              <p:nvPr/>
            </p:nvSpPr>
            <p:spPr bwMode="auto">
              <a:xfrm>
                <a:off x="2363842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78" name="Rectangle 77"/>
              <p:cNvSpPr/>
              <p:nvPr/>
            </p:nvSpPr>
            <p:spPr bwMode="auto">
              <a:xfrm>
                <a:off x="2588967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79" name="Rectangle 78"/>
              <p:cNvSpPr/>
              <p:nvPr/>
            </p:nvSpPr>
            <p:spPr bwMode="auto">
              <a:xfrm>
                <a:off x="3816507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80" name="Rectangle 79"/>
              <p:cNvSpPr/>
              <p:nvPr/>
            </p:nvSpPr>
            <p:spPr bwMode="auto">
              <a:xfrm>
                <a:off x="1349388" y="2689469"/>
                <a:ext cx="619789" cy="26311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81" name="Rectangle 80"/>
              <p:cNvSpPr/>
              <p:nvPr/>
            </p:nvSpPr>
            <p:spPr bwMode="auto">
              <a:xfrm>
                <a:off x="944528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82" name="Rectangle 81"/>
              <p:cNvSpPr/>
              <p:nvPr/>
            </p:nvSpPr>
            <p:spPr bwMode="auto">
              <a:xfrm>
                <a:off x="2824909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83" name="Rectangle 82"/>
              <p:cNvSpPr/>
              <p:nvPr/>
            </p:nvSpPr>
            <p:spPr bwMode="auto">
              <a:xfrm>
                <a:off x="3565137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84" name="Rectangle 83"/>
              <p:cNvSpPr/>
              <p:nvPr/>
            </p:nvSpPr>
            <p:spPr bwMode="auto">
              <a:xfrm>
                <a:off x="3313144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85" name="Rectangle 84"/>
              <p:cNvSpPr/>
              <p:nvPr/>
            </p:nvSpPr>
            <p:spPr bwMode="auto">
              <a:xfrm>
                <a:off x="3061150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  <p:sp>
            <p:nvSpPr>
              <p:cNvPr id="87" name="Rectangle 86"/>
              <p:cNvSpPr/>
              <p:nvPr/>
            </p:nvSpPr>
            <p:spPr bwMode="auto">
              <a:xfrm>
                <a:off x="4309535" y="2594046"/>
                <a:ext cx="3321928" cy="46044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 bwMode="auto">
              <a:xfrm>
                <a:off x="5602852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89" name="Rectangle 88"/>
              <p:cNvSpPr/>
              <p:nvPr/>
            </p:nvSpPr>
            <p:spPr bwMode="auto">
              <a:xfrm>
                <a:off x="5838170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90" name="Rectangle 89"/>
              <p:cNvSpPr/>
              <p:nvPr/>
            </p:nvSpPr>
            <p:spPr bwMode="auto">
              <a:xfrm>
                <a:off x="6063295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91" name="Rectangle 90"/>
              <p:cNvSpPr/>
              <p:nvPr/>
            </p:nvSpPr>
            <p:spPr bwMode="auto">
              <a:xfrm>
                <a:off x="7290835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92" name="Rectangle 91"/>
              <p:cNvSpPr/>
              <p:nvPr/>
            </p:nvSpPr>
            <p:spPr bwMode="auto">
              <a:xfrm>
                <a:off x="4823716" y="2692712"/>
                <a:ext cx="619789" cy="26311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93" name="Rectangle 92"/>
              <p:cNvSpPr/>
              <p:nvPr/>
            </p:nvSpPr>
            <p:spPr bwMode="auto">
              <a:xfrm>
                <a:off x="4418856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94" name="Rectangle 93"/>
              <p:cNvSpPr/>
              <p:nvPr/>
            </p:nvSpPr>
            <p:spPr bwMode="auto">
              <a:xfrm>
                <a:off x="6299237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95" name="Rectangle 94"/>
              <p:cNvSpPr/>
              <p:nvPr/>
            </p:nvSpPr>
            <p:spPr bwMode="auto">
              <a:xfrm>
                <a:off x="7039465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96" name="Rectangle 95"/>
              <p:cNvSpPr/>
              <p:nvPr/>
            </p:nvSpPr>
            <p:spPr bwMode="auto">
              <a:xfrm>
                <a:off x="6787472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97" name="Rectangle 96"/>
              <p:cNvSpPr/>
              <p:nvPr/>
            </p:nvSpPr>
            <p:spPr bwMode="auto">
              <a:xfrm>
                <a:off x="6535478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C19365E3-7788-2D44-8637-17597C716D71}"/>
                </a:ext>
              </a:extLst>
            </p:cNvPr>
            <p:cNvGrpSpPr/>
            <p:nvPr/>
          </p:nvGrpSpPr>
          <p:grpSpPr>
            <a:xfrm>
              <a:off x="4327185" y="2667000"/>
              <a:ext cx="3597614" cy="612843"/>
              <a:chOff x="685800" y="2514600"/>
              <a:chExt cx="7086600" cy="612843"/>
            </a:xfrm>
          </p:grpSpPr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1F35DE74-44B0-C047-B609-C79EEFC28ED0}"/>
                  </a:ext>
                </a:extLst>
              </p:cNvPr>
              <p:cNvSpPr/>
              <p:nvPr/>
            </p:nvSpPr>
            <p:spPr bwMode="auto">
              <a:xfrm>
                <a:off x="685800" y="2514600"/>
                <a:ext cx="7086600" cy="612843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28575" cap="flat" cmpd="sng" algn="ctr">
                <a:noFill/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43DA79F0-6D28-C34E-96CB-F6AD3811B497}"/>
                  </a:ext>
                </a:extLst>
              </p:cNvPr>
              <p:cNvSpPr/>
              <p:nvPr/>
            </p:nvSpPr>
            <p:spPr bwMode="auto">
              <a:xfrm>
                <a:off x="835207" y="2590803"/>
                <a:ext cx="3321928" cy="46044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BB20CB3A-0B37-5849-8B34-FEC4A4441A84}"/>
                  </a:ext>
                </a:extLst>
              </p:cNvPr>
              <p:cNvSpPr/>
              <p:nvPr/>
            </p:nvSpPr>
            <p:spPr bwMode="auto">
              <a:xfrm>
                <a:off x="2128524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DADED031-6A73-7046-BDA9-56EC333D6507}"/>
                  </a:ext>
                </a:extLst>
              </p:cNvPr>
              <p:cNvSpPr/>
              <p:nvPr/>
            </p:nvSpPr>
            <p:spPr bwMode="auto">
              <a:xfrm>
                <a:off x="2363842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4FA78FE8-AEA4-2B45-96D0-90C9FF58A522}"/>
                  </a:ext>
                </a:extLst>
              </p:cNvPr>
              <p:cNvSpPr/>
              <p:nvPr/>
            </p:nvSpPr>
            <p:spPr bwMode="auto">
              <a:xfrm>
                <a:off x="2588967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2AD2DE8A-2F95-9D4B-A324-4244C286EE97}"/>
                  </a:ext>
                </a:extLst>
              </p:cNvPr>
              <p:cNvSpPr/>
              <p:nvPr/>
            </p:nvSpPr>
            <p:spPr bwMode="auto">
              <a:xfrm>
                <a:off x="3816507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0139A12F-B80D-0545-98A7-4668EA464F0A}"/>
                  </a:ext>
                </a:extLst>
              </p:cNvPr>
              <p:cNvSpPr/>
              <p:nvPr/>
            </p:nvSpPr>
            <p:spPr bwMode="auto">
              <a:xfrm>
                <a:off x="1349388" y="2689469"/>
                <a:ext cx="619789" cy="26311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04C89B9D-E1CE-4749-A4F7-791416AC3DCF}"/>
                  </a:ext>
                </a:extLst>
              </p:cNvPr>
              <p:cNvSpPr/>
              <p:nvPr/>
            </p:nvSpPr>
            <p:spPr bwMode="auto">
              <a:xfrm>
                <a:off x="944528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6E247C92-4FA1-FE41-BDDD-ABFCF128D5CC}"/>
                  </a:ext>
                </a:extLst>
              </p:cNvPr>
              <p:cNvSpPr/>
              <p:nvPr/>
            </p:nvSpPr>
            <p:spPr bwMode="auto">
              <a:xfrm>
                <a:off x="2824909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E9E97860-9249-C843-84B2-63E7DAD990DB}"/>
                  </a:ext>
                </a:extLst>
              </p:cNvPr>
              <p:cNvSpPr/>
              <p:nvPr/>
            </p:nvSpPr>
            <p:spPr bwMode="auto">
              <a:xfrm>
                <a:off x="3565137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9A71EE4E-68EA-0B42-9F51-451C70C7FA86}"/>
                  </a:ext>
                </a:extLst>
              </p:cNvPr>
              <p:cNvSpPr/>
              <p:nvPr/>
            </p:nvSpPr>
            <p:spPr bwMode="auto">
              <a:xfrm>
                <a:off x="3313144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C14EF77B-D544-6841-972E-12C2C133BA64}"/>
                  </a:ext>
                </a:extLst>
              </p:cNvPr>
              <p:cNvSpPr/>
              <p:nvPr/>
            </p:nvSpPr>
            <p:spPr bwMode="auto">
              <a:xfrm>
                <a:off x="3061150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3E0246C4-BFA0-8C4A-BCF2-B86448168ECF}"/>
                  </a:ext>
                </a:extLst>
              </p:cNvPr>
              <p:cNvSpPr/>
              <p:nvPr/>
            </p:nvSpPr>
            <p:spPr bwMode="auto">
              <a:xfrm>
                <a:off x="4309535" y="2594046"/>
                <a:ext cx="3321928" cy="46044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DBA74169-696D-1446-8C9D-7EF95454D2F4}"/>
                  </a:ext>
                </a:extLst>
              </p:cNvPr>
              <p:cNvSpPr/>
              <p:nvPr/>
            </p:nvSpPr>
            <p:spPr bwMode="auto">
              <a:xfrm>
                <a:off x="5602852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8C704D66-6718-C740-A26D-45ADD5392AD2}"/>
                  </a:ext>
                </a:extLst>
              </p:cNvPr>
              <p:cNvSpPr/>
              <p:nvPr/>
            </p:nvSpPr>
            <p:spPr bwMode="auto">
              <a:xfrm>
                <a:off x="5838170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EB237A6A-C894-9248-BB40-F97C057FB6DB}"/>
                  </a:ext>
                </a:extLst>
              </p:cNvPr>
              <p:cNvSpPr/>
              <p:nvPr/>
            </p:nvSpPr>
            <p:spPr bwMode="auto">
              <a:xfrm>
                <a:off x="6063295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B12BEC88-8308-3249-A2DF-1C1965CC0455}"/>
                  </a:ext>
                </a:extLst>
              </p:cNvPr>
              <p:cNvSpPr/>
              <p:nvPr/>
            </p:nvSpPr>
            <p:spPr bwMode="auto">
              <a:xfrm>
                <a:off x="7290835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10A7F0AF-7E1D-A84E-837D-5DEE899D2CDA}"/>
                  </a:ext>
                </a:extLst>
              </p:cNvPr>
              <p:cNvSpPr/>
              <p:nvPr/>
            </p:nvSpPr>
            <p:spPr bwMode="auto">
              <a:xfrm>
                <a:off x="4823716" y="2692712"/>
                <a:ext cx="619789" cy="26311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E713F64F-E7F1-124E-91C4-F2B3BBEA06DE}"/>
                  </a:ext>
                </a:extLst>
              </p:cNvPr>
              <p:cNvSpPr/>
              <p:nvPr/>
            </p:nvSpPr>
            <p:spPr bwMode="auto">
              <a:xfrm>
                <a:off x="4418856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F7E0E180-F103-494D-B0D9-73A6A9438F88}"/>
                  </a:ext>
                </a:extLst>
              </p:cNvPr>
              <p:cNvSpPr/>
              <p:nvPr/>
            </p:nvSpPr>
            <p:spPr bwMode="auto">
              <a:xfrm>
                <a:off x="6299237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12632338-6767-4846-BD37-8F2CB5A74E86}"/>
                  </a:ext>
                </a:extLst>
              </p:cNvPr>
              <p:cNvSpPr/>
              <p:nvPr/>
            </p:nvSpPr>
            <p:spPr bwMode="auto">
              <a:xfrm>
                <a:off x="7039465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F6AADAE5-DE8F-9E49-83B8-E69D08B41129}"/>
                  </a:ext>
                </a:extLst>
              </p:cNvPr>
              <p:cNvSpPr/>
              <p:nvPr/>
            </p:nvSpPr>
            <p:spPr bwMode="auto">
              <a:xfrm>
                <a:off x="6787472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896E8386-3097-C742-BF96-D6875FB14B9E}"/>
                  </a:ext>
                </a:extLst>
              </p:cNvPr>
              <p:cNvSpPr/>
              <p:nvPr/>
            </p:nvSpPr>
            <p:spPr bwMode="auto">
              <a:xfrm>
                <a:off x="6535478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</p:grpSp>
      <p:sp>
        <p:nvSpPr>
          <p:cNvPr id="259" name="TextBox 258">
            <a:extLst>
              <a:ext uri="{FF2B5EF4-FFF2-40B4-BE49-F238E27FC236}">
                <a16:creationId xmlns:a16="http://schemas.microsoft.com/office/drawing/2014/main" id="{FE634714-82CD-EA49-A5A9-70E28D3CD1FB}"/>
              </a:ext>
            </a:extLst>
          </p:cNvPr>
          <p:cNvSpPr txBox="1"/>
          <p:nvPr/>
        </p:nvSpPr>
        <p:spPr>
          <a:xfrm>
            <a:off x="1043181" y="4320206"/>
            <a:ext cx="29113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  <a:latin typeface="Calibri" pitchFamily="34" charset="0"/>
              </a:rPr>
              <a:t>Cache size</a:t>
            </a:r>
          </a:p>
          <a:p>
            <a:r>
              <a:rPr lang="en-US" i="1" dirty="0">
                <a:latin typeface="Calibri" pitchFamily="34" charset="0"/>
              </a:rPr>
              <a:t> = S x E x B data bytes</a:t>
            </a:r>
          </a:p>
          <a:p>
            <a:r>
              <a:rPr lang="en-US" b="0" i="1" dirty="0">
                <a:solidFill>
                  <a:srgbClr val="C00000"/>
                </a:solidFill>
                <a:latin typeface="Calibri" pitchFamily="34" charset="0"/>
              </a:rPr>
              <a:t>= 64 bytes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BDE7ED0A-6C9F-444D-8D5A-13F50CC232ED}"/>
              </a:ext>
            </a:extLst>
          </p:cNvPr>
          <p:cNvSpPr txBox="1"/>
          <p:nvPr/>
        </p:nvSpPr>
        <p:spPr>
          <a:xfrm>
            <a:off x="5264555" y="4412538"/>
            <a:ext cx="32587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latin typeface="Calibri" pitchFamily="34" charset="0"/>
              </a:rPr>
              <a:t> S = number of sets </a:t>
            </a:r>
            <a:r>
              <a:rPr lang="en-US" sz="2000" b="0" i="1" dirty="0">
                <a:solidFill>
                  <a:srgbClr val="C00000"/>
                </a:solidFill>
                <a:latin typeface="Calibri" pitchFamily="34" charset="0"/>
              </a:rPr>
              <a:t>(=2)</a:t>
            </a:r>
          </a:p>
          <a:p>
            <a:r>
              <a:rPr lang="en-US" sz="2000" b="0" i="1" dirty="0">
                <a:latin typeface="Calibri" pitchFamily="34" charset="0"/>
              </a:rPr>
              <a:t>E = Number of blocks/Set </a:t>
            </a:r>
            <a:r>
              <a:rPr lang="en-US" sz="2000" b="0" i="1" dirty="0">
                <a:solidFill>
                  <a:srgbClr val="C00000"/>
                </a:solidFill>
                <a:latin typeface="Calibri" pitchFamily="34" charset="0"/>
              </a:rPr>
              <a:t>(=4)</a:t>
            </a:r>
          </a:p>
          <a:p>
            <a:r>
              <a:rPr lang="en-US" sz="2000" b="0" i="1" dirty="0">
                <a:latin typeface="Calibri" pitchFamily="34" charset="0"/>
              </a:rPr>
              <a:t>B = data bytes per block </a:t>
            </a:r>
            <a:r>
              <a:rPr lang="en-US" sz="2000" b="0" i="1" dirty="0">
                <a:solidFill>
                  <a:srgbClr val="C00000"/>
                </a:solidFill>
                <a:latin typeface="Calibri" pitchFamily="34" charset="0"/>
              </a:rPr>
              <a:t>(= 8)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9112D594-D68A-2149-A820-F7EBF459951A}"/>
              </a:ext>
            </a:extLst>
          </p:cNvPr>
          <p:cNvGrpSpPr/>
          <p:nvPr/>
        </p:nvGrpSpPr>
        <p:grpSpPr>
          <a:xfrm>
            <a:off x="813644" y="2793550"/>
            <a:ext cx="3573102" cy="622468"/>
            <a:chOff x="800977" y="2667000"/>
            <a:chExt cx="7123822" cy="622468"/>
          </a:xfrm>
        </p:grpSpPr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BB47D000-CD56-544F-BBC4-5550A31F7A55}"/>
                </a:ext>
              </a:extLst>
            </p:cNvPr>
            <p:cNvGrpSpPr/>
            <p:nvPr/>
          </p:nvGrpSpPr>
          <p:grpSpPr>
            <a:xfrm>
              <a:off x="800977" y="2676625"/>
              <a:ext cx="3597614" cy="612843"/>
              <a:chOff x="685800" y="2514600"/>
              <a:chExt cx="7086600" cy="612843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D65E54C2-B06D-6F46-B58F-93EBA7C3F65D}"/>
                  </a:ext>
                </a:extLst>
              </p:cNvPr>
              <p:cNvSpPr/>
              <p:nvPr/>
            </p:nvSpPr>
            <p:spPr bwMode="auto">
              <a:xfrm>
                <a:off x="685800" y="2514600"/>
                <a:ext cx="7086600" cy="612843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28575" cap="flat" cmpd="sng" algn="ctr">
                <a:noFill/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2A40ABC6-3D40-4348-A070-AB8017FBADB1}"/>
                  </a:ext>
                </a:extLst>
              </p:cNvPr>
              <p:cNvSpPr/>
              <p:nvPr/>
            </p:nvSpPr>
            <p:spPr bwMode="auto">
              <a:xfrm>
                <a:off x="835207" y="2590803"/>
                <a:ext cx="3321928" cy="46044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FCE63E7A-3AAA-7E41-8B99-E74DA3008B92}"/>
                  </a:ext>
                </a:extLst>
              </p:cNvPr>
              <p:cNvSpPr/>
              <p:nvPr/>
            </p:nvSpPr>
            <p:spPr bwMode="auto">
              <a:xfrm>
                <a:off x="2128524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2002F17F-249D-B64A-A2F7-18A6D61EE444}"/>
                  </a:ext>
                </a:extLst>
              </p:cNvPr>
              <p:cNvSpPr/>
              <p:nvPr/>
            </p:nvSpPr>
            <p:spPr bwMode="auto">
              <a:xfrm>
                <a:off x="2363842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67512312-D3F3-0440-8080-9B72BBA57EAA}"/>
                  </a:ext>
                </a:extLst>
              </p:cNvPr>
              <p:cNvSpPr/>
              <p:nvPr/>
            </p:nvSpPr>
            <p:spPr bwMode="auto">
              <a:xfrm>
                <a:off x="2588967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E48AFD14-DBA4-CC43-95B0-224C839C36C1}"/>
                  </a:ext>
                </a:extLst>
              </p:cNvPr>
              <p:cNvSpPr/>
              <p:nvPr/>
            </p:nvSpPr>
            <p:spPr bwMode="auto">
              <a:xfrm>
                <a:off x="3816507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7017622A-D9D0-4643-B108-484F7659128E}"/>
                  </a:ext>
                </a:extLst>
              </p:cNvPr>
              <p:cNvSpPr/>
              <p:nvPr/>
            </p:nvSpPr>
            <p:spPr bwMode="auto">
              <a:xfrm>
                <a:off x="1349388" y="2689469"/>
                <a:ext cx="619789" cy="26311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8225E615-1842-194F-B6B0-3A6300EE4EEB}"/>
                  </a:ext>
                </a:extLst>
              </p:cNvPr>
              <p:cNvSpPr/>
              <p:nvPr/>
            </p:nvSpPr>
            <p:spPr bwMode="auto">
              <a:xfrm>
                <a:off x="944528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7CD73C9E-912C-9C42-9A66-B152EA58893D}"/>
                  </a:ext>
                </a:extLst>
              </p:cNvPr>
              <p:cNvSpPr/>
              <p:nvPr/>
            </p:nvSpPr>
            <p:spPr bwMode="auto">
              <a:xfrm>
                <a:off x="2824909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AFBC0074-DC7C-304C-9154-48CC2ABCD53F}"/>
                  </a:ext>
                </a:extLst>
              </p:cNvPr>
              <p:cNvSpPr/>
              <p:nvPr/>
            </p:nvSpPr>
            <p:spPr bwMode="auto">
              <a:xfrm>
                <a:off x="3565137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A4FC52D0-E172-444F-BFE6-21E97E288B46}"/>
                  </a:ext>
                </a:extLst>
              </p:cNvPr>
              <p:cNvSpPr/>
              <p:nvPr/>
            </p:nvSpPr>
            <p:spPr bwMode="auto">
              <a:xfrm>
                <a:off x="3313144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79A39D86-45FB-184A-8988-A0DC29156D96}"/>
                  </a:ext>
                </a:extLst>
              </p:cNvPr>
              <p:cNvSpPr/>
              <p:nvPr/>
            </p:nvSpPr>
            <p:spPr bwMode="auto">
              <a:xfrm>
                <a:off x="3061150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FBC771E1-549C-B64D-B571-D185FBE66FAF}"/>
                  </a:ext>
                </a:extLst>
              </p:cNvPr>
              <p:cNvSpPr/>
              <p:nvPr/>
            </p:nvSpPr>
            <p:spPr bwMode="auto">
              <a:xfrm>
                <a:off x="4309535" y="2594046"/>
                <a:ext cx="3321928" cy="46044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9B9314D4-E295-2047-B5FA-37CF2321CCEE}"/>
                  </a:ext>
                </a:extLst>
              </p:cNvPr>
              <p:cNvSpPr/>
              <p:nvPr/>
            </p:nvSpPr>
            <p:spPr bwMode="auto">
              <a:xfrm>
                <a:off x="5602852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EC179DAC-75EF-F544-A1A0-3A4C904B97E6}"/>
                  </a:ext>
                </a:extLst>
              </p:cNvPr>
              <p:cNvSpPr/>
              <p:nvPr/>
            </p:nvSpPr>
            <p:spPr bwMode="auto">
              <a:xfrm>
                <a:off x="5838170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48858D28-ABD5-F04B-90E6-8B1100FD22BA}"/>
                  </a:ext>
                </a:extLst>
              </p:cNvPr>
              <p:cNvSpPr/>
              <p:nvPr/>
            </p:nvSpPr>
            <p:spPr bwMode="auto">
              <a:xfrm>
                <a:off x="6063295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5F75209D-3F30-DD47-A75B-8C295FD4922D}"/>
                  </a:ext>
                </a:extLst>
              </p:cNvPr>
              <p:cNvSpPr/>
              <p:nvPr/>
            </p:nvSpPr>
            <p:spPr bwMode="auto">
              <a:xfrm>
                <a:off x="7290835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750F6C4E-721C-1543-ADFA-A898BBB1B65D}"/>
                  </a:ext>
                </a:extLst>
              </p:cNvPr>
              <p:cNvSpPr/>
              <p:nvPr/>
            </p:nvSpPr>
            <p:spPr bwMode="auto">
              <a:xfrm>
                <a:off x="4823716" y="2692712"/>
                <a:ext cx="619789" cy="26311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6BDF9375-FCD3-8D4A-ABB2-451882C51152}"/>
                  </a:ext>
                </a:extLst>
              </p:cNvPr>
              <p:cNvSpPr/>
              <p:nvPr/>
            </p:nvSpPr>
            <p:spPr bwMode="auto">
              <a:xfrm>
                <a:off x="4418856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86557F4E-5395-C24D-BBDF-69FB492CC59E}"/>
                  </a:ext>
                </a:extLst>
              </p:cNvPr>
              <p:cNvSpPr/>
              <p:nvPr/>
            </p:nvSpPr>
            <p:spPr bwMode="auto">
              <a:xfrm>
                <a:off x="6299237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A4F25649-30EE-884B-BF12-8126A9585AC6}"/>
                  </a:ext>
                </a:extLst>
              </p:cNvPr>
              <p:cNvSpPr/>
              <p:nvPr/>
            </p:nvSpPr>
            <p:spPr bwMode="auto">
              <a:xfrm>
                <a:off x="7039465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97F15FBF-2E79-1B47-9D12-1C8CD18643DD}"/>
                  </a:ext>
                </a:extLst>
              </p:cNvPr>
              <p:cNvSpPr/>
              <p:nvPr/>
            </p:nvSpPr>
            <p:spPr bwMode="auto">
              <a:xfrm>
                <a:off x="6787472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A8EEB9B5-A128-114A-BD98-00ED15A045D8}"/>
                  </a:ext>
                </a:extLst>
              </p:cNvPr>
              <p:cNvSpPr/>
              <p:nvPr/>
            </p:nvSpPr>
            <p:spPr bwMode="auto">
              <a:xfrm>
                <a:off x="6535478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BF08B4D7-BB6C-BC46-BE66-2E275D2C6752}"/>
                </a:ext>
              </a:extLst>
            </p:cNvPr>
            <p:cNvGrpSpPr/>
            <p:nvPr/>
          </p:nvGrpSpPr>
          <p:grpSpPr>
            <a:xfrm>
              <a:off x="4327185" y="2667000"/>
              <a:ext cx="3597614" cy="612843"/>
              <a:chOff x="685800" y="2514600"/>
              <a:chExt cx="7086600" cy="612843"/>
            </a:xfrm>
          </p:grpSpPr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CA1BC22E-EB62-424C-AD9D-B8B3CCB9DDF2}"/>
                  </a:ext>
                </a:extLst>
              </p:cNvPr>
              <p:cNvSpPr/>
              <p:nvPr/>
            </p:nvSpPr>
            <p:spPr bwMode="auto">
              <a:xfrm>
                <a:off x="685800" y="2514600"/>
                <a:ext cx="7086600" cy="612843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28575" cap="flat" cmpd="sng" algn="ctr">
                <a:noFill/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5B4B89B3-3D17-F648-9855-F121CCBE86DD}"/>
                  </a:ext>
                </a:extLst>
              </p:cNvPr>
              <p:cNvSpPr/>
              <p:nvPr/>
            </p:nvSpPr>
            <p:spPr bwMode="auto">
              <a:xfrm>
                <a:off x="835207" y="2590803"/>
                <a:ext cx="3321928" cy="46044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1686F9BB-FE2A-2343-9891-4067DE7F654D}"/>
                  </a:ext>
                </a:extLst>
              </p:cNvPr>
              <p:cNvSpPr/>
              <p:nvPr/>
            </p:nvSpPr>
            <p:spPr bwMode="auto">
              <a:xfrm>
                <a:off x="2128524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255E2D08-994E-B149-AF39-E6BDEAC11CB3}"/>
                  </a:ext>
                </a:extLst>
              </p:cNvPr>
              <p:cNvSpPr/>
              <p:nvPr/>
            </p:nvSpPr>
            <p:spPr bwMode="auto">
              <a:xfrm>
                <a:off x="2363842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61405F1A-B514-BA4A-A675-84A336C83C0B}"/>
                  </a:ext>
                </a:extLst>
              </p:cNvPr>
              <p:cNvSpPr/>
              <p:nvPr/>
            </p:nvSpPr>
            <p:spPr bwMode="auto">
              <a:xfrm>
                <a:off x="2588967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2E845027-557F-554F-B005-BAEFFA8D48D9}"/>
                  </a:ext>
                </a:extLst>
              </p:cNvPr>
              <p:cNvSpPr/>
              <p:nvPr/>
            </p:nvSpPr>
            <p:spPr bwMode="auto">
              <a:xfrm>
                <a:off x="3816507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A25882AE-CD68-844E-A9D0-1D95F304F807}"/>
                  </a:ext>
                </a:extLst>
              </p:cNvPr>
              <p:cNvSpPr/>
              <p:nvPr/>
            </p:nvSpPr>
            <p:spPr bwMode="auto">
              <a:xfrm>
                <a:off x="1349388" y="2689469"/>
                <a:ext cx="619789" cy="26311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DA5D9336-661E-2241-97A7-DCE82A2C6E2B}"/>
                  </a:ext>
                </a:extLst>
              </p:cNvPr>
              <p:cNvSpPr/>
              <p:nvPr/>
            </p:nvSpPr>
            <p:spPr bwMode="auto">
              <a:xfrm>
                <a:off x="944528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2734F1A3-7423-784F-82AA-F6C70062C5F4}"/>
                  </a:ext>
                </a:extLst>
              </p:cNvPr>
              <p:cNvSpPr/>
              <p:nvPr/>
            </p:nvSpPr>
            <p:spPr bwMode="auto">
              <a:xfrm>
                <a:off x="2824909" y="2689469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6EF87E3A-5E09-C34C-83F6-18597594EEBC}"/>
                  </a:ext>
                </a:extLst>
              </p:cNvPr>
              <p:cNvSpPr/>
              <p:nvPr/>
            </p:nvSpPr>
            <p:spPr bwMode="auto">
              <a:xfrm>
                <a:off x="3565137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AFF721BB-9F76-4B46-B522-71BCC257BD31}"/>
                  </a:ext>
                </a:extLst>
              </p:cNvPr>
              <p:cNvSpPr/>
              <p:nvPr/>
            </p:nvSpPr>
            <p:spPr bwMode="auto">
              <a:xfrm>
                <a:off x="3313144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4C4DE5DC-24C6-654C-8327-746278189018}"/>
                  </a:ext>
                </a:extLst>
              </p:cNvPr>
              <p:cNvSpPr/>
              <p:nvPr/>
            </p:nvSpPr>
            <p:spPr bwMode="auto">
              <a:xfrm>
                <a:off x="3061150" y="2689469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24851395-596E-6B46-A73F-726C1E4682A8}"/>
                  </a:ext>
                </a:extLst>
              </p:cNvPr>
              <p:cNvSpPr/>
              <p:nvPr/>
            </p:nvSpPr>
            <p:spPr bwMode="auto">
              <a:xfrm>
                <a:off x="4309535" y="2594046"/>
                <a:ext cx="3321928" cy="46044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500" dirty="0">
                  <a:latin typeface="Calibri" pitchFamily="34" charset="0"/>
                </a:endParaRPr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54CBB270-C309-BF48-A693-F26957B94050}"/>
                  </a:ext>
                </a:extLst>
              </p:cNvPr>
              <p:cNvSpPr/>
              <p:nvPr/>
            </p:nvSpPr>
            <p:spPr bwMode="auto">
              <a:xfrm>
                <a:off x="5602852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253BF6DC-EABB-A042-91A1-FEE98F32748C}"/>
                  </a:ext>
                </a:extLst>
              </p:cNvPr>
              <p:cNvSpPr/>
              <p:nvPr/>
            </p:nvSpPr>
            <p:spPr bwMode="auto">
              <a:xfrm>
                <a:off x="5838170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F1AB6F88-A5F4-334A-97D9-86856B93919F}"/>
                  </a:ext>
                </a:extLst>
              </p:cNvPr>
              <p:cNvSpPr/>
              <p:nvPr/>
            </p:nvSpPr>
            <p:spPr bwMode="auto">
              <a:xfrm>
                <a:off x="6063295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B445E976-C3BA-5843-A053-EC24044F3641}"/>
                  </a:ext>
                </a:extLst>
              </p:cNvPr>
              <p:cNvSpPr/>
              <p:nvPr/>
            </p:nvSpPr>
            <p:spPr bwMode="auto">
              <a:xfrm>
                <a:off x="7290835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C5662791-D9B3-C64C-9077-2A564039A9F5}"/>
                  </a:ext>
                </a:extLst>
              </p:cNvPr>
              <p:cNvSpPr/>
              <p:nvPr/>
            </p:nvSpPr>
            <p:spPr bwMode="auto">
              <a:xfrm>
                <a:off x="4823716" y="2692712"/>
                <a:ext cx="619789" cy="263110"/>
              </a:xfrm>
              <a:prstGeom prst="rect">
                <a:avLst/>
              </a:prstGeom>
              <a:solidFill>
                <a:schemeClr val="accent3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tag</a:t>
                </a:r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05C530F6-374B-3F4E-892E-B500868034E6}"/>
                  </a:ext>
                </a:extLst>
              </p:cNvPr>
              <p:cNvSpPr/>
              <p:nvPr/>
            </p:nvSpPr>
            <p:spPr bwMode="auto">
              <a:xfrm>
                <a:off x="4418856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v</a:t>
                </a:r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48F24CB7-0725-D74A-997D-9D487391C64D}"/>
                  </a:ext>
                </a:extLst>
              </p:cNvPr>
              <p:cNvSpPr/>
              <p:nvPr/>
            </p:nvSpPr>
            <p:spPr bwMode="auto">
              <a:xfrm>
                <a:off x="6299237" y="2692712"/>
                <a:ext cx="235319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953B1AE6-076B-8844-BEE7-4E983347D626}"/>
                  </a:ext>
                </a:extLst>
              </p:cNvPr>
              <p:cNvSpPr/>
              <p:nvPr/>
            </p:nvSpPr>
            <p:spPr bwMode="auto">
              <a:xfrm>
                <a:off x="7039465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6</a:t>
                </a:r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A15F01B2-76FC-7F4F-9254-90C5FE35049D}"/>
                  </a:ext>
                </a:extLst>
              </p:cNvPr>
              <p:cNvSpPr/>
              <p:nvPr/>
            </p:nvSpPr>
            <p:spPr bwMode="auto">
              <a:xfrm>
                <a:off x="6787472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8268F7B2-2E7D-254A-9119-8634BD0FC1ED}"/>
                  </a:ext>
                </a:extLst>
              </p:cNvPr>
              <p:cNvSpPr/>
              <p:nvPr/>
            </p:nvSpPr>
            <p:spPr bwMode="auto">
              <a:xfrm>
                <a:off x="6535478" y="2692712"/>
                <a:ext cx="252617" cy="263110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none" lIns="91440" tIns="45720" rIns="91440" bIns="45720" numCol="1" rtlCol="0" anchor="ctr" anchorCtr="1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500" dirty="0">
                    <a:latin typeface="Calibri" pitchFamily="34" charset="0"/>
                  </a:rPr>
                  <a:t>4</a:t>
                </a:r>
              </a:p>
            </p:txBody>
          </p: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7529301E-7EAF-0542-8987-C5E7C7BC2182}"/>
              </a:ext>
            </a:extLst>
          </p:cNvPr>
          <p:cNvSpPr/>
          <p:nvPr/>
        </p:nvSpPr>
        <p:spPr>
          <a:xfrm>
            <a:off x="773591" y="5653569"/>
            <a:ext cx="61526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 of  comparators = Number of block in a set = 8</a:t>
            </a:r>
            <a:endParaRPr lang="en-US" dirty="0"/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D9D5A3BF-8150-9246-9EB8-D0CAB0DC3DF3}"/>
              </a:ext>
            </a:extLst>
          </p:cNvPr>
          <p:cNvSpPr txBox="1"/>
          <p:nvPr/>
        </p:nvSpPr>
        <p:spPr>
          <a:xfrm>
            <a:off x="-16031" y="6629400"/>
            <a:ext cx="54393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Adapted from Bryant</a:t>
            </a:r>
            <a:r>
              <a:rPr lang="en-US" sz="1000" b="0" i="0" baseline="0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 and </a:t>
            </a:r>
            <a:r>
              <a:rPr lang="en-US" sz="1000" b="0" i="0" baseline="0" dirty="0" err="1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O’Hallaron</a:t>
            </a:r>
            <a:r>
              <a:rPr lang="en-US" sz="1000" b="0" i="0" baseline="0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</a:rPr>
              <a:t>, Computer Systems: A Programmer’s Perspective, Third Edition</a:t>
            </a:r>
            <a:endParaRPr lang="en-US" sz="1000" b="0" i="0" dirty="0">
              <a:solidFill>
                <a:schemeClr val="bg1">
                  <a:lumMod val="6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06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/>
      <p:bldP spid="26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INIT" val=""/>
  <p:tag name="USEAMSFONTS" val="True"/>
  <p:tag name="EMBEDFONTS" val="False"/>
  <p:tag name="USEBOLDAMS" val="False"/>
  <p:tag name="DEFAULTDISPLAYSOURCE" val="\documentclass{slides}\pagestyle{empty}&#10;\begin{document}&#10;&#10;\end{document}&#10;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False"/>
  <p:tag name="DEFAULTTRANSPARENT" val="False"/>
  <p:tag name="DEFAULTWORKAROUNDTRANSPARENCYBUG" val="False"/>
  <p:tag name="DEFAULTRESOLUTION" val="1200"/>
  <p:tag name="DEFAULTMAGNIFICATION" val="0.8"/>
  <p:tag name="DEFAULTFONTSIZE" val="10"/>
  <p:tag name="DEFAULTWIDTH" val="418"/>
  <p:tag name="DEFAULTHEIGHT" val="31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template2007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ustom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rgbClr val="CC0000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rgbClr val="CC0000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smtClean="0">
            <a:latin typeface="Calibri" pitchFamily="34" charset="0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4" id="{D7F4AC24-0D94-5F49-9EB8-AC913473463D}" vid="{2C6032DB-F1FC-3944-A4F0-BBD4C3C16399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D7F4AC24-0D94-5F49-9EB8-AC913473463D}" vid="{DCD20C75-C3B3-BE48-8012-BD7BE03485AB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template2007</Template>
  <TotalTime>13056</TotalTime>
  <Words>3632</Words>
  <Application>Microsoft Macintosh PowerPoint</Application>
  <PresentationFormat>On-screen Show (4:3)</PresentationFormat>
  <Paragraphs>971</Paragraphs>
  <Slides>43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53" baseType="lpstr">
      <vt:lpstr>ＭＳ Ｐゴシック</vt:lpstr>
      <vt:lpstr>Arial</vt:lpstr>
      <vt:lpstr>Arial Narrow</vt:lpstr>
      <vt:lpstr>Calibri</vt:lpstr>
      <vt:lpstr>Calibri Light</vt:lpstr>
      <vt:lpstr>Times New Roman</vt:lpstr>
      <vt:lpstr>Wingdings</vt:lpstr>
      <vt:lpstr>Wingdings 2</vt:lpstr>
      <vt:lpstr>template2007</vt:lpstr>
      <vt:lpstr>Custom Design</vt:lpstr>
      <vt:lpstr>CS 211 Computer Architecture Lecture 37: Cache Memory – 3 : Writing and Reading Operations; Multilevel Cache Architecture</vt:lpstr>
      <vt:lpstr>Acknowledgements</vt:lpstr>
      <vt:lpstr>Last Class:  Direct Mapped – Fully Associative Caches</vt:lpstr>
      <vt:lpstr>Direct-Mapped Cache:  1-way</vt:lpstr>
      <vt:lpstr>Set Associative Cache: 2-way</vt:lpstr>
      <vt:lpstr>Set Associative Cache: 4-way</vt:lpstr>
      <vt:lpstr>Example: Four-Way Set-Associative Cache</vt:lpstr>
      <vt:lpstr>Set Associative Cache: 8-way</vt:lpstr>
      <vt:lpstr>Fully Associative Cache</vt:lpstr>
      <vt:lpstr>Costs of Set-Associative Caches</vt:lpstr>
      <vt:lpstr>General Cache Organization (S, E, B)</vt:lpstr>
      <vt:lpstr>Cache Terminology (Self Reading)</vt:lpstr>
      <vt:lpstr>In this class we will study</vt:lpstr>
      <vt:lpstr>Reading from Memory</vt:lpstr>
      <vt:lpstr>Reading from Memory</vt:lpstr>
      <vt:lpstr>Writing into Cache</vt:lpstr>
      <vt:lpstr>Writing into Cache</vt:lpstr>
      <vt:lpstr>Write-Hit case: Write-Through</vt:lpstr>
      <vt:lpstr>Use of Write buffer (ARM)</vt:lpstr>
      <vt:lpstr>Example: Write-Hit case: Write-Through</vt:lpstr>
      <vt:lpstr>Write-Hit case: Write-Back</vt:lpstr>
      <vt:lpstr>Write-Hit case: Write-Back</vt:lpstr>
      <vt:lpstr>Write-Miss cases</vt:lpstr>
      <vt:lpstr>Write Allocation - Example</vt:lpstr>
      <vt:lpstr>Write No-Allocate Example</vt:lpstr>
      <vt:lpstr>Write-Through vs. Write-Back (Self Reading)</vt:lpstr>
      <vt:lpstr>Cache Replacement Policies</vt:lpstr>
      <vt:lpstr>Cache Replacement Policies</vt:lpstr>
      <vt:lpstr>Multilevel Cache Architectures</vt:lpstr>
      <vt:lpstr>ARM Cortex A8 Architecture</vt:lpstr>
      <vt:lpstr>ARMv8  8-core processor</vt:lpstr>
      <vt:lpstr>Intel Core i7 Cache Hierarchy</vt:lpstr>
      <vt:lpstr>Intel Nehalem Architecture</vt:lpstr>
      <vt:lpstr>Cache Architecture – A few points</vt:lpstr>
      <vt:lpstr>Multi-level Caching in a Pipelined Design</vt:lpstr>
      <vt:lpstr>Cache Memory: Performance</vt:lpstr>
      <vt:lpstr>Cache Performance Metrics</vt:lpstr>
      <vt:lpstr>Cache Performance Metrics</vt:lpstr>
      <vt:lpstr>Lecture Summary</vt:lpstr>
      <vt:lpstr>Backup Slides</vt:lpstr>
      <vt:lpstr>Cache Organization Recap</vt:lpstr>
      <vt:lpstr>Multilevel Cache – Advanced design?</vt:lpstr>
      <vt:lpstr>Costs of Set-Associative Caches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305 Computer Architecture Lecture 23: Cache Memory - 3</dc:title>
  <dc:creator>Microsoft Office User</dc:creator>
  <dc:description>Redesign of slides created by Randal E. Bryant and David R. O'Hallaron</dc:description>
  <cp:lastModifiedBy>Microsoft Office User</cp:lastModifiedBy>
  <cp:revision>97</cp:revision>
  <cp:lastPrinted>2010-01-19T15:27:43Z</cp:lastPrinted>
  <dcterms:created xsi:type="dcterms:W3CDTF">2020-11-21T12:34:15Z</dcterms:created>
  <dcterms:modified xsi:type="dcterms:W3CDTF">2021-04-22T05:22:26Z</dcterms:modified>
</cp:coreProperties>
</file>

<file path=docProps/thumbnail.jpeg>
</file>